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45.png" ContentType="image/png"/>
  <Override PartName="/ppt/media/image1.wmf" ContentType="image/x-wmf"/>
  <Override PartName="/ppt/media/image38.png" ContentType="image/png"/>
  <Override PartName="/ppt/media/image2.jpeg" ContentType="image/jpeg"/>
  <Override PartName="/ppt/media/image8.png" ContentType="image/png"/>
  <Override PartName="/ppt/media/image47.png" ContentType="image/png"/>
  <Override PartName="/ppt/media/image3.wmf" ContentType="image/x-wmf"/>
  <Override PartName="/ppt/media/image4.png" ContentType="image/png"/>
  <Override PartName="/ppt/media/image5.wmf" ContentType="image/x-wmf"/>
  <Override PartName="/ppt/media/image49.png" ContentType="image/png"/>
  <Override PartName="/ppt/media/image7.png" ContentType="image/png"/>
  <Override PartName="/ppt/media/image6.wmf" ContentType="image/x-wmf"/>
  <Override PartName="/ppt/media/image9.png" ContentType="image/png"/>
  <Override PartName="/ppt/media/image10.png" ContentType="image/png"/>
  <Override PartName="/ppt/media/image22.wmf" ContentType="image/x-wmf"/>
  <Override PartName="/ppt/media/image11.png" ContentType="image/png"/>
  <Override PartName="/ppt/media/image23.wmf" ContentType="image/x-wmf"/>
  <Override PartName="/ppt/media/image12.png" ContentType="image/png"/>
  <Override PartName="/ppt/media/image13.png" ContentType="image/png"/>
  <Override PartName="/ppt/media/image14.png" ContentType="image/png"/>
  <Override PartName="/ppt/media/image15.png" ContentType="image/png"/>
  <Override PartName="/ppt/media/image16.png" ContentType="image/png"/>
  <Override PartName="/ppt/media/image17.png" ContentType="image/png"/>
  <Override PartName="/ppt/media/image18.png" ContentType="image/png"/>
  <Override PartName="/ppt/media/image19.png" ContentType="image/png"/>
  <Override PartName="/ppt/media/image20.png" ContentType="image/png"/>
  <Override PartName="/ppt/media/image21.png" ContentType="image/png"/>
  <Override PartName="/ppt/media/image24.png" ContentType="image/png"/>
  <Override PartName="/ppt/media/image25.png" ContentType="image/png"/>
  <Override PartName="/ppt/media/image26.png" ContentType="image/png"/>
  <Override PartName="/ppt/media/image27.png" ContentType="image/png"/>
  <Override PartName="/ppt/media/image28.png" ContentType="image/png"/>
  <Override PartName="/ppt/media/image29.png" ContentType="image/png"/>
  <Override PartName="/ppt/media/image30.png" ContentType="image/png"/>
  <Override PartName="/ppt/media/image31.png" ContentType="image/png"/>
  <Override PartName="/ppt/media/image32.png" ContentType="image/png"/>
  <Override PartName="/ppt/media/image33.png" ContentType="image/png"/>
  <Override PartName="/ppt/media/image34.png" ContentType="image/png"/>
  <Override PartName="/ppt/media/image35.png" ContentType="image/png"/>
  <Override PartName="/ppt/media/image36.png" ContentType="image/png"/>
  <Override PartName="/ppt/media/image37.png" ContentType="image/png"/>
  <Override PartName="/ppt/media/image39.png" ContentType="image/png"/>
  <Override PartName="/ppt/media/image40.png" ContentType="image/png"/>
  <Override PartName="/ppt/media/image41.png" ContentType="image/png"/>
  <Override PartName="/ppt/media/image42.png" ContentType="image/png"/>
  <Override PartName="/ppt/media/image43.png" ContentType="image/png"/>
  <Override PartName="/ppt/media/image44.png" ContentType="image/png"/>
  <Override PartName="/ppt/media/image46.png" ContentType="image/png"/>
  <Override PartName="/ppt/media/image48.png" ContentType="image/png"/>
  <Override PartName="/ppt/media/image50.png" ContentType="image/png"/>
  <Override PartName="/ppt/media/image51.png" ContentType="image/png"/>
  <Override PartName="/ppt/media/image52.png" ContentType="image/png"/>
  <Override PartName="/ppt/media/image53.png" ContentType="image/png"/>
  <Override PartName="/ppt/media/image54.png" ContentType="image/png"/>
  <Override PartName="/ppt/media/image55.png" ContentType="image/png"/>
  <Override PartName="/ppt/media/image56.png" ContentType="image/png"/>
  <Override PartName="/ppt/media/image57.png" ContentType="image/png"/>
  <Override PartName="/ppt/media/image58.png" ContentType="image/png"/>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31.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9144000" cy="51435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31" name="PlaceHolder 2"/>
          <p:cNvSpPr>
            <a:spLocks noGrp="1"/>
          </p:cNvSpPr>
          <p:nvPr>
            <p:ph type="body"/>
          </p:nvPr>
        </p:nvSpPr>
        <p:spPr>
          <a:xfrm>
            <a:off x="457200" y="1203480"/>
            <a:ext cx="8229240" cy="1422720"/>
          </a:xfrm>
          <a:prstGeom prst="rect">
            <a:avLst/>
          </a:prstGeom>
        </p:spPr>
        <p:txBody>
          <a:bodyPr lIns="0" rIns="0" tIns="0" bIns="0">
            <a:normAutofit/>
          </a:bodyPr>
          <a:p>
            <a:endParaRPr b="0" lang="de-DE" sz="3200" spc="-1" strike="noStrike">
              <a:latin typeface="Arial"/>
            </a:endParaRPr>
          </a:p>
        </p:txBody>
      </p:sp>
      <p:sp>
        <p:nvSpPr>
          <p:cNvPr id="32" name="PlaceHolder 3"/>
          <p:cNvSpPr>
            <a:spLocks noGrp="1"/>
          </p:cNvSpPr>
          <p:nvPr>
            <p:ph type="body"/>
          </p:nvPr>
        </p:nvSpPr>
        <p:spPr>
          <a:xfrm>
            <a:off x="457200" y="2761920"/>
            <a:ext cx="8229240" cy="1422720"/>
          </a:xfrm>
          <a:prstGeom prst="rect">
            <a:avLst/>
          </a:prstGeom>
        </p:spPr>
        <p:txBody>
          <a:bodyPr lIns="0" rIns="0" tIns="0" bIns="0">
            <a:normAutofit/>
          </a:bodyPr>
          <a:p>
            <a:endParaRPr b="0" lang="de-D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34" name="PlaceHolder 2"/>
          <p:cNvSpPr>
            <a:spLocks noGrp="1"/>
          </p:cNvSpPr>
          <p:nvPr>
            <p:ph type="body"/>
          </p:nvPr>
        </p:nvSpPr>
        <p:spPr>
          <a:xfrm>
            <a:off x="457200" y="1203480"/>
            <a:ext cx="4015800" cy="1422720"/>
          </a:xfrm>
          <a:prstGeom prst="rect">
            <a:avLst/>
          </a:prstGeom>
        </p:spPr>
        <p:txBody>
          <a:bodyPr lIns="0" rIns="0" tIns="0" bIns="0">
            <a:normAutofit/>
          </a:bodyPr>
          <a:p>
            <a:endParaRPr b="0" lang="de-DE" sz="3200" spc="-1" strike="noStrike">
              <a:latin typeface="Arial"/>
            </a:endParaRPr>
          </a:p>
        </p:txBody>
      </p:sp>
      <p:sp>
        <p:nvSpPr>
          <p:cNvPr id="35" name="PlaceHolder 3"/>
          <p:cNvSpPr>
            <a:spLocks noGrp="1"/>
          </p:cNvSpPr>
          <p:nvPr>
            <p:ph type="body"/>
          </p:nvPr>
        </p:nvSpPr>
        <p:spPr>
          <a:xfrm>
            <a:off x="4674240" y="1203480"/>
            <a:ext cx="4015800" cy="1422720"/>
          </a:xfrm>
          <a:prstGeom prst="rect">
            <a:avLst/>
          </a:prstGeom>
        </p:spPr>
        <p:txBody>
          <a:bodyPr lIns="0" rIns="0" tIns="0" bIns="0">
            <a:normAutofit/>
          </a:bodyPr>
          <a:p>
            <a:endParaRPr b="0" lang="de-DE" sz="3200" spc="-1" strike="noStrike">
              <a:latin typeface="Arial"/>
            </a:endParaRPr>
          </a:p>
        </p:txBody>
      </p:sp>
      <p:sp>
        <p:nvSpPr>
          <p:cNvPr id="36" name="PlaceHolder 4"/>
          <p:cNvSpPr>
            <a:spLocks noGrp="1"/>
          </p:cNvSpPr>
          <p:nvPr>
            <p:ph type="body"/>
          </p:nvPr>
        </p:nvSpPr>
        <p:spPr>
          <a:xfrm>
            <a:off x="457200" y="2761920"/>
            <a:ext cx="4015800" cy="1422720"/>
          </a:xfrm>
          <a:prstGeom prst="rect">
            <a:avLst/>
          </a:prstGeom>
        </p:spPr>
        <p:txBody>
          <a:bodyPr lIns="0" rIns="0" tIns="0" bIns="0">
            <a:normAutofit/>
          </a:bodyPr>
          <a:p>
            <a:endParaRPr b="0" lang="de-DE" sz="3200" spc="-1" strike="noStrike">
              <a:latin typeface="Arial"/>
            </a:endParaRPr>
          </a:p>
        </p:txBody>
      </p:sp>
      <p:sp>
        <p:nvSpPr>
          <p:cNvPr id="37" name="PlaceHolder 5"/>
          <p:cNvSpPr>
            <a:spLocks noGrp="1"/>
          </p:cNvSpPr>
          <p:nvPr>
            <p:ph type="body"/>
          </p:nvPr>
        </p:nvSpPr>
        <p:spPr>
          <a:xfrm>
            <a:off x="4674240" y="2761920"/>
            <a:ext cx="4015800" cy="1422720"/>
          </a:xfrm>
          <a:prstGeom prst="rect">
            <a:avLst/>
          </a:prstGeom>
        </p:spPr>
        <p:txBody>
          <a:bodyPr lIns="0" rIns="0" tIns="0" bIns="0">
            <a:normAutofit/>
          </a:bodyPr>
          <a:p>
            <a:endParaRPr b="0" lang="de-D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39" name="PlaceHolder 2"/>
          <p:cNvSpPr>
            <a:spLocks noGrp="1"/>
          </p:cNvSpPr>
          <p:nvPr>
            <p:ph type="body"/>
          </p:nvPr>
        </p:nvSpPr>
        <p:spPr>
          <a:xfrm>
            <a:off x="457200" y="1203480"/>
            <a:ext cx="2649600" cy="1422720"/>
          </a:xfrm>
          <a:prstGeom prst="rect">
            <a:avLst/>
          </a:prstGeom>
        </p:spPr>
        <p:txBody>
          <a:bodyPr lIns="0" rIns="0" tIns="0" bIns="0">
            <a:normAutofit/>
          </a:bodyPr>
          <a:p>
            <a:endParaRPr b="0" lang="de-DE" sz="3200" spc="-1" strike="noStrike">
              <a:latin typeface="Arial"/>
            </a:endParaRPr>
          </a:p>
        </p:txBody>
      </p:sp>
      <p:sp>
        <p:nvSpPr>
          <p:cNvPr id="40" name="PlaceHolder 3"/>
          <p:cNvSpPr>
            <a:spLocks noGrp="1"/>
          </p:cNvSpPr>
          <p:nvPr>
            <p:ph type="body"/>
          </p:nvPr>
        </p:nvSpPr>
        <p:spPr>
          <a:xfrm>
            <a:off x="3239640" y="1203480"/>
            <a:ext cx="2649600" cy="1422720"/>
          </a:xfrm>
          <a:prstGeom prst="rect">
            <a:avLst/>
          </a:prstGeom>
        </p:spPr>
        <p:txBody>
          <a:bodyPr lIns="0" rIns="0" tIns="0" bIns="0">
            <a:normAutofit/>
          </a:bodyPr>
          <a:p>
            <a:endParaRPr b="0" lang="de-DE" sz="3200" spc="-1" strike="noStrike">
              <a:latin typeface="Arial"/>
            </a:endParaRPr>
          </a:p>
        </p:txBody>
      </p:sp>
      <p:sp>
        <p:nvSpPr>
          <p:cNvPr id="41" name="PlaceHolder 4"/>
          <p:cNvSpPr>
            <a:spLocks noGrp="1"/>
          </p:cNvSpPr>
          <p:nvPr>
            <p:ph type="body"/>
          </p:nvPr>
        </p:nvSpPr>
        <p:spPr>
          <a:xfrm>
            <a:off x="6022080" y="1203480"/>
            <a:ext cx="2649600" cy="1422720"/>
          </a:xfrm>
          <a:prstGeom prst="rect">
            <a:avLst/>
          </a:prstGeom>
        </p:spPr>
        <p:txBody>
          <a:bodyPr lIns="0" rIns="0" tIns="0" bIns="0">
            <a:normAutofit/>
          </a:bodyPr>
          <a:p>
            <a:endParaRPr b="0" lang="de-DE" sz="3200" spc="-1" strike="noStrike">
              <a:latin typeface="Arial"/>
            </a:endParaRPr>
          </a:p>
        </p:txBody>
      </p:sp>
      <p:sp>
        <p:nvSpPr>
          <p:cNvPr id="42" name="PlaceHolder 5"/>
          <p:cNvSpPr>
            <a:spLocks noGrp="1"/>
          </p:cNvSpPr>
          <p:nvPr>
            <p:ph type="body"/>
          </p:nvPr>
        </p:nvSpPr>
        <p:spPr>
          <a:xfrm>
            <a:off x="457200" y="2761920"/>
            <a:ext cx="2649600" cy="1422720"/>
          </a:xfrm>
          <a:prstGeom prst="rect">
            <a:avLst/>
          </a:prstGeom>
        </p:spPr>
        <p:txBody>
          <a:bodyPr lIns="0" rIns="0" tIns="0" bIns="0">
            <a:normAutofit/>
          </a:bodyPr>
          <a:p>
            <a:endParaRPr b="0" lang="de-DE" sz="3200" spc="-1" strike="noStrike">
              <a:latin typeface="Arial"/>
            </a:endParaRPr>
          </a:p>
        </p:txBody>
      </p:sp>
      <p:sp>
        <p:nvSpPr>
          <p:cNvPr id="43" name="PlaceHolder 6"/>
          <p:cNvSpPr>
            <a:spLocks noGrp="1"/>
          </p:cNvSpPr>
          <p:nvPr>
            <p:ph type="body"/>
          </p:nvPr>
        </p:nvSpPr>
        <p:spPr>
          <a:xfrm>
            <a:off x="3239640" y="2761920"/>
            <a:ext cx="2649600" cy="1422720"/>
          </a:xfrm>
          <a:prstGeom prst="rect">
            <a:avLst/>
          </a:prstGeom>
        </p:spPr>
        <p:txBody>
          <a:bodyPr lIns="0" rIns="0" tIns="0" bIns="0">
            <a:normAutofit/>
          </a:bodyPr>
          <a:p>
            <a:endParaRPr b="0" lang="de-DE" sz="3200" spc="-1" strike="noStrike">
              <a:latin typeface="Arial"/>
            </a:endParaRPr>
          </a:p>
        </p:txBody>
      </p:sp>
      <p:sp>
        <p:nvSpPr>
          <p:cNvPr id="44" name="PlaceHolder 7"/>
          <p:cNvSpPr>
            <a:spLocks noGrp="1"/>
          </p:cNvSpPr>
          <p:nvPr>
            <p:ph type="body"/>
          </p:nvPr>
        </p:nvSpPr>
        <p:spPr>
          <a:xfrm>
            <a:off x="6022080" y="2761920"/>
            <a:ext cx="2649600" cy="1422720"/>
          </a:xfrm>
          <a:prstGeom prst="rect">
            <a:avLst/>
          </a:prstGeom>
        </p:spPr>
        <p:txBody>
          <a:bodyPr lIns="0" rIns="0" tIns="0" bIns="0">
            <a:normAutofit/>
          </a:bodyPr>
          <a:p>
            <a:endParaRPr b="0" lang="de-D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51" name="PlaceHolder 2"/>
          <p:cNvSpPr>
            <a:spLocks noGrp="1"/>
          </p:cNvSpPr>
          <p:nvPr>
            <p:ph type="subTitle"/>
          </p:nvPr>
        </p:nvSpPr>
        <p:spPr>
          <a:xfrm>
            <a:off x="457200" y="1203480"/>
            <a:ext cx="8229240" cy="2982960"/>
          </a:xfrm>
          <a:prstGeom prst="rect">
            <a:avLst/>
          </a:prstGeom>
        </p:spPr>
        <p:txBody>
          <a:bodyPr lIns="0" rIns="0" tIns="0" bIns="0" anchor="ctr">
            <a:noAutofit/>
          </a:bodyPr>
          <a:p>
            <a:pPr algn="ctr"/>
            <a:endParaRPr b="0" lang="de-D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53" name="PlaceHolder 2"/>
          <p:cNvSpPr>
            <a:spLocks noGrp="1"/>
          </p:cNvSpPr>
          <p:nvPr>
            <p:ph type="body"/>
          </p:nvPr>
        </p:nvSpPr>
        <p:spPr>
          <a:xfrm>
            <a:off x="457200" y="1203480"/>
            <a:ext cx="8229240" cy="2982960"/>
          </a:xfrm>
          <a:prstGeom prst="rect">
            <a:avLst/>
          </a:prstGeom>
        </p:spPr>
        <p:txBody>
          <a:bodyPr lIns="0" rIns="0" tIns="0" bIns="0">
            <a:normAutofit/>
          </a:bodyPr>
          <a:p>
            <a:endParaRPr b="0" lang="de-D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55" name="PlaceHolder 2"/>
          <p:cNvSpPr>
            <a:spLocks noGrp="1"/>
          </p:cNvSpPr>
          <p:nvPr>
            <p:ph type="body"/>
          </p:nvPr>
        </p:nvSpPr>
        <p:spPr>
          <a:xfrm>
            <a:off x="457200" y="1203480"/>
            <a:ext cx="4015800" cy="2982960"/>
          </a:xfrm>
          <a:prstGeom prst="rect">
            <a:avLst/>
          </a:prstGeom>
        </p:spPr>
        <p:txBody>
          <a:bodyPr lIns="0" rIns="0" tIns="0" bIns="0">
            <a:normAutofit/>
          </a:bodyPr>
          <a:p>
            <a:endParaRPr b="0" lang="de-DE" sz="3200" spc="-1" strike="noStrike">
              <a:latin typeface="Arial"/>
            </a:endParaRPr>
          </a:p>
        </p:txBody>
      </p:sp>
      <p:sp>
        <p:nvSpPr>
          <p:cNvPr id="56" name="PlaceHolder 3"/>
          <p:cNvSpPr>
            <a:spLocks noGrp="1"/>
          </p:cNvSpPr>
          <p:nvPr>
            <p:ph type="body"/>
          </p:nvPr>
        </p:nvSpPr>
        <p:spPr>
          <a:xfrm>
            <a:off x="4674240" y="1203480"/>
            <a:ext cx="4015800" cy="2982960"/>
          </a:xfrm>
          <a:prstGeom prst="rect">
            <a:avLst/>
          </a:prstGeom>
        </p:spPr>
        <p:txBody>
          <a:bodyPr lIns="0" rIns="0" tIns="0" bIns="0">
            <a:normAutofit/>
          </a:bodyPr>
          <a:p>
            <a:endParaRPr b="0" lang="de-D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457200" y="205200"/>
            <a:ext cx="8229240" cy="3981240"/>
          </a:xfrm>
          <a:prstGeom prst="rect">
            <a:avLst/>
          </a:prstGeom>
        </p:spPr>
        <p:txBody>
          <a:bodyPr lIns="0" rIns="0" tIns="0" bIns="0" anchor="ctr">
            <a:noAutofit/>
          </a:bodyPr>
          <a:p>
            <a:pPr algn="ctr"/>
            <a:endParaRPr b="0" lang="de-D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60" name="PlaceHolder 2"/>
          <p:cNvSpPr>
            <a:spLocks noGrp="1"/>
          </p:cNvSpPr>
          <p:nvPr>
            <p:ph type="body"/>
          </p:nvPr>
        </p:nvSpPr>
        <p:spPr>
          <a:xfrm>
            <a:off x="457200" y="1203480"/>
            <a:ext cx="4015800" cy="1422720"/>
          </a:xfrm>
          <a:prstGeom prst="rect">
            <a:avLst/>
          </a:prstGeom>
        </p:spPr>
        <p:txBody>
          <a:bodyPr lIns="0" rIns="0" tIns="0" bIns="0">
            <a:normAutofit/>
          </a:bodyPr>
          <a:p>
            <a:endParaRPr b="0" lang="de-DE" sz="3200" spc="-1" strike="noStrike">
              <a:latin typeface="Arial"/>
            </a:endParaRPr>
          </a:p>
        </p:txBody>
      </p:sp>
      <p:sp>
        <p:nvSpPr>
          <p:cNvPr id="61" name="PlaceHolder 3"/>
          <p:cNvSpPr>
            <a:spLocks noGrp="1"/>
          </p:cNvSpPr>
          <p:nvPr>
            <p:ph type="body"/>
          </p:nvPr>
        </p:nvSpPr>
        <p:spPr>
          <a:xfrm>
            <a:off x="4674240" y="1203480"/>
            <a:ext cx="4015800" cy="2982960"/>
          </a:xfrm>
          <a:prstGeom prst="rect">
            <a:avLst/>
          </a:prstGeom>
        </p:spPr>
        <p:txBody>
          <a:bodyPr lIns="0" rIns="0" tIns="0" bIns="0">
            <a:normAutofit/>
          </a:bodyPr>
          <a:p>
            <a:endParaRPr b="0" lang="de-DE" sz="3200" spc="-1" strike="noStrike">
              <a:latin typeface="Arial"/>
            </a:endParaRPr>
          </a:p>
        </p:txBody>
      </p:sp>
      <p:sp>
        <p:nvSpPr>
          <p:cNvPr id="62" name="PlaceHolder 4"/>
          <p:cNvSpPr>
            <a:spLocks noGrp="1"/>
          </p:cNvSpPr>
          <p:nvPr>
            <p:ph type="body"/>
          </p:nvPr>
        </p:nvSpPr>
        <p:spPr>
          <a:xfrm>
            <a:off x="457200" y="2761920"/>
            <a:ext cx="4015800" cy="1422720"/>
          </a:xfrm>
          <a:prstGeom prst="rect">
            <a:avLst/>
          </a:prstGeom>
        </p:spPr>
        <p:txBody>
          <a:bodyPr lIns="0" rIns="0" tIns="0" bIns="0">
            <a:normAutofit/>
          </a:bodyPr>
          <a:p>
            <a:endParaRPr b="0" lang="de-D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10" name="PlaceHolder 2"/>
          <p:cNvSpPr>
            <a:spLocks noGrp="1"/>
          </p:cNvSpPr>
          <p:nvPr>
            <p:ph type="subTitle"/>
          </p:nvPr>
        </p:nvSpPr>
        <p:spPr>
          <a:xfrm>
            <a:off x="457200" y="1203480"/>
            <a:ext cx="8229240" cy="2982960"/>
          </a:xfrm>
          <a:prstGeom prst="rect">
            <a:avLst/>
          </a:prstGeom>
        </p:spPr>
        <p:txBody>
          <a:bodyPr lIns="0" rIns="0" tIns="0" bIns="0" anchor="ctr">
            <a:noAutofit/>
          </a:bodyPr>
          <a:p>
            <a:pPr algn="ctr"/>
            <a:endParaRPr b="0" lang="de-D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64" name="PlaceHolder 2"/>
          <p:cNvSpPr>
            <a:spLocks noGrp="1"/>
          </p:cNvSpPr>
          <p:nvPr>
            <p:ph type="body"/>
          </p:nvPr>
        </p:nvSpPr>
        <p:spPr>
          <a:xfrm>
            <a:off x="457200" y="1203480"/>
            <a:ext cx="4015800" cy="2982960"/>
          </a:xfrm>
          <a:prstGeom prst="rect">
            <a:avLst/>
          </a:prstGeom>
        </p:spPr>
        <p:txBody>
          <a:bodyPr lIns="0" rIns="0" tIns="0" bIns="0">
            <a:normAutofit/>
          </a:bodyPr>
          <a:p>
            <a:endParaRPr b="0" lang="de-DE" sz="3200" spc="-1" strike="noStrike">
              <a:latin typeface="Arial"/>
            </a:endParaRPr>
          </a:p>
        </p:txBody>
      </p:sp>
      <p:sp>
        <p:nvSpPr>
          <p:cNvPr id="65" name="PlaceHolder 3"/>
          <p:cNvSpPr>
            <a:spLocks noGrp="1"/>
          </p:cNvSpPr>
          <p:nvPr>
            <p:ph type="body"/>
          </p:nvPr>
        </p:nvSpPr>
        <p:spPr>
          <a:xfrm>
            <a:off x="4674240" y="1203480"/>
            <a:ext cx="4015800" cy="1422720"/>
          </a:xfrm>
          <a:prstGeom prst="rect">
            <a:avLst/>
          </a:prstGeom>
        </p:spPr>
        <p:txBody>
          <a:bodyPr lIns="0" rIns="0" tIns="0" bIns="0">
            <a:normAutofit/>
          </a:bodyPr>
          <a:p>
            <a:endParaRPr b="0" lang="de-DE" sz="3200" spc="-1" strike="noStrike">
              <a:latin typeface="Arial"/>
            </a:endParaRPr>
          </a:p>
        </p:txBody>
      </p:sp>
      <p:sp>
        <p:nvSpPr>
          <p:cNvPr id="66" name="PlaceHolder 4"/>
          <p:cNvSpPr>
            <a:spLocks noGrp="1"/>
          </p:cNvSpPr>
          <p:nvPr>
            <p:ph type="body"/>
          </p:nvPr>
        </p:nvSpPr>
        <p:spPr>
          <a:xfrm>
            <a:off x="4674240" y="2761920"/>
            <a:ext cx="4015800" cy="1422720"/>
          </a:xfrm>
          <a:prstGeom prst="rect">
            <a:avLst/>
          </a:prstGeom>
        </p:spPr>
        <p:txBody>
          <a:bodyPr lIns="0" rIns="0" tIns="0" bIns="0">
            <a:normAutofit/>
          </a:bodyPr>
          <a:p>
            <a:endParaRPr b="0" lang="de-D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68" name="PlaceHolder 2"/>
          <p:cNvSpPr>
            <a:spLocks noGrp="1"/>
          </p:cNvSpPr>
          <p:nvPr>
            <p:ph type="body"/>
          </p:nvPr>
        </p:nvSpPr>
        <p:spPr>
          <a:xfrm>
            <a:off x="457200" y="1203480"/>
            <a:ext cx="4015800" cy="1422720"/>
          </a:xfrm>
          <a:prstGeom prst="rect">
            <a:avLst/>
          </a:prstGeom>
        </p:spPr>
        <p:txBody>
          <a:bodyPr lIns="0" rIns="0" tIns="0" bIns="0">
            <a:normAutofit/>
          </a:bodyPr>
          <a:p>
            <a:endParaRPr b="0" lang="de-DE" sz="3200" spc="-1" strike="noStrike">
              <a:latin typeface="Arial"/>
            </a:endParaRPr>
          </a:p>
        </p:txBody>
      </p:sp>
      <p:sp>
        <p:nvSpPr>
          <p:cNvPr id="69" name="PlaceHolder 3"/>
          <p:cNvSpPr>
            <a:spLocks noGrp="1"/>
          </p:cNvSpPr>
          <p:nvPr>
            <p:ph type="body"/>
          </p:nvPr>
        </p:nvSpPr>
        <p:spPr>
          <a:xfrm>
            <a:off x="4674240" y="1203480"/>
            <a:ext cx="4015800" cy="1422720"/>
          </a:xfrm>
          <a:prstGeom prst="rect">
            <a:avLst/>
          </a:prstGeom>
        </p:spPr>
        <p:txBody>
          <a:bodyPr lIns="0" rIns="0" tIns="0" bIns="0">
            <a:normAutofit/>
          </a:bodyPr>
          <a:p>
            <a:endParaRPr b="0" lang="de-DE" sz="3200" spc="-1" strike="noStrike">
              <a:latin typeface="Arial"/>
            </a:endParaRPr>
          </a:p>
        </p:txBody>
      </p:sp>
      <p:sp>
        <p:nvSpPr>
          <p:cNvPr id="70" name="PlaceHolder 4"/>
          <p:cNvSpPr>
            <a:spLocks noGrp="1"/>
          </p:cNvSpPr>
          <p:nvPr>
            <p:ph type="body"/>
          </p:nvPr>
        </p:nvSpPr>
        <p:spPr>
          <a:xfrm>
            <a:off x="457200" y="2761920"/>
            <a:ext cx="8229240" cy="1422720"/>
          </a:xfrm>
          <a:prstGeom prst="rect">
            <a:avLst/>
          </a:prstGeom>
        </p:spPr>
        <p:txBody>
          <a:bodyPr lIns="0" rIns="0" tIns="0" bIns="0">
            <a:normAutofit/>
          </a:bodyPr>
          <a:p>
            <a:endParaRPr b="0" lang="de-D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72" name="PlaceHolder 2"/>
          <p:cNvSpPr>
            <a:spLocks noGrp="1"/>
          </p:cNvSpPr>
          <p:nvPr>
            <p:ph type="body"/>
          </p:nvPr>
        </p:nvSpPr>
        <p:spPr>
          <a:xfrm>
            <a:off x="457200" y="1203480"/>
            <a:ext cx="8229240" cy="1422720"/>
          </a:xfrm>
          <a:prstGeom prst="rect">
            <a:avLst/>
          </a:prstGeom>
        </p:spPr>
        <p:txBody>
          <a:bodyPr lIns="0" rIns="0" tIns="0" bIns="0">
            <a:normAutofit/>
          </a:bodyPr>
          <a:p>
            <a:endParaRPr b="0" lang="de-DE" sz="3200" spc="-1" strike="noStrike">
              <a:latin typeface="Arial"/>
            </a:endParaRPr>
          </a:p>
        </p:txBody>
      </p:sp>
      <p:sp>
        <p:nvSpPr>
          <p:cNvPr id="73" name="PlaceHolder 3"/>
          <p:cNvSpPr>
            <a:spLocks noGrp="1"/>
          </p:cNvSpPr>
          <p:nvPr>
            <p:ph type="body"/>
          </p:nvPr>
        </p:nvSpPr>
        <p:spPr>
          <a:xfrm>
            <a:off x="457200" y="2761920"/>
            <a:ext cx="8229240" cy="1422720"/>
          </a:xfrm>
          <a:prstGeom prst="rect">
            <a:avLst/>
          </a:prstGeom>
        </p:spPr>
        <p:txBody>
          <a:bodyPr lIns="0" rIns="0" tIns="0" bIns="0">
            <a:normAutofit/>
          </a:bodyPr>
          <a:p>
            <a:endParaRPr b="0" lang="de-D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75" name="PlaceHolder 2"/>
          <p:cNvSpPr>
            <a:spLocks noGrp="1"/>
          </p:cNvSpPr>
          <p:nvPr>
            <p:ph type="body"/>
          </p:nvPr>
        </p:nvSpPr>
        <p:spPr>
          <a:xfrm>
            <a:off x="457200" y="1203480"/>
            <a:ext cx="4015800" cy="1422720"/>
          </a:xfrm>
          <a:prstGeom prst="rect">
            <a:avLst/>
          </a:prstGeom>
        </p:spPr>
        <p:txBody>
          <a:bodyPr lIns="0" rIns="0" tIns="0" bIns="0">
            <a:normAutofit/>
          </a:bodyPr>
          <a:p>
            <a:endParaRPr b="0" lang="de-DE" sz="3200" spc="-1" strike="noStrike">
              <a:latin typeface="Arial"/>
            </a:endParaRPr>
          </a:p>
        </p:txBody>
      </p:sp>
      <p:sp>
        <p:nvSpPr>
          <p:cNvPr id="76" name="PlaceHolder 3"/>
          <p:cNvSpPr>
            <a:spLocks noGrp="1"/>
          </p:cNvSpPr>
          <p:nvPr>
            <p:ph type="body"/>
          </p:nvPr>
        </p:nvSpPr>
        <p:spPr>
          <a:xfrm>
            <a:off x="4674240" y="1203480"/>
            <a:ext cx="4015800" cy="1422720"/>
          </a:xfrm>
          <a:prstGeom prst="rect">
            <a:avLst/>
          </a:prstGeom>
        </p:spPr>
        <p:txBody>
          <a:bodyPr lIns="0" rIns="0" tIns="0" bIns="0">
            <a:normAutofit/>
          </a:bodyPr>
          <a:p>
            <a:endParaRPr b="0" lang="de-DE" sz="3200" spc="-1" strike="noStrike">
              <a:latin typeface="Arial"/>
            </a:endParaRPr>
          </a:p>
        </p:txBody>
      </p:sp>
      <p:sp>
        <p:nvSpPr>
          <p:cNvPr id="77" name="PlaceHolder 4"/>
          <p:cNvSpPr>
            <a:spLocks noGrp="1"/>
          </p:cNvSpPr>
          <p:nvPr>
            <p:ph type="body"/>
          </p:nvPr>
        </p:nvSpPr>
        <p:spPr>
          <a:xfrm>
            <a:off x="457200" y="2761920"/>
            <a:ext cx="4015800" cy="1422720"/>
          </a:xfrm>
          <a:prstGeom prst="rect">
            <a:avLst/>
          </a:prstGeom>
        </p:spPr>
        <p:txBody>
          <a:bodyPr lIns="0" rIns="0" tIns="0" bIns="0">
            <a:normAutofit/>
          </a:bodyPr>
          <a:p>
            <a:endParaRPr b="0" lang="de-DE" sz="3200" spc="-1" strike="noStrike">
              <a:latin typeface="Arial"/>
            </a:endParaRPr>
          </a:p>
        </p:txBody>
      </p:sp>
      <p:sp>
        <p:nvSpPr>
          <p:cNvPr id="78" name="PlaceHolder 5"/>
          <p:cNvSpPr>
            <a:spLocks noGrp="1"/>
          </p:cNvSpPr>
          <p:nvPr>
            <p:ph type="body"/>
          </p:nvPr>
        </p:nvSpPr>
        <p:spPr>
          <a:xfrm>
            <a:off x="4674240" y="2761920"/>
            <a:ext cx="4015800" cy="1422720"/>
          </a:xfrm>
          <a:prstGeom prst="rect">
            <a:avLst/>
          </a:prstGeom>
        </p:spPr>
        <p:txBody>
          <a:bodyPr lIns="0" rIns="0" tIns="0" bIns="0">
            <a:normAutofit/>
          </a:bodyPr>
          <a:p>
            <a:endParaRPr b="0" lang="de-D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80" name="PlaceHolder 2"/>
          <p:cNvSpPr>
            <a:spLocks noGrp="1"/>
          </p:cNvSpPr>
          <p:nvPr>
            <p:ph type="body"/>
          </p:nvPr>
        </p:nvSpPr>
        <p:spPr>
          <a:xfrm>
            <a:off x="457200" y="1203480"/>
            <a:ext cx="2649600" cy="1422720"/>
          </a:xfrm>
          <a:prstGeom prst="rect">
            <a:avLst/>
          </a:prstGeom>
        </p:spPr>
        <p:txBody>
          <a:bodyPr lIns="0" rIns="0" tIns="0" bIns="0">
            <a:normAutofit/>
          </a:bodyPr>
          <a:p>
            <a:endParaRPr b="0" lang="de-DE" sz="3200" spc="-1" strike="noStrike">
              <a:latin typeface="Arial"/>
            </a:endParaRPr>
          </a:p>
        </p:txBody>
      </p:sp>
      <p:sp>
        <p:nvSpPr>
          <p:cNvPr id="81" name="PlaceHolder 3"/>
          <p:cNvSpPr>
            <a:spLocks noGrp="1"/>
          </p:cNvSpPr>
          <p:nvPr>
            <p:ph type="body"/>
          </p:nvPr>
        </p:nvSpPr>
        <p:spPr>
          <a:xfrm>
            <a:off x="3239640" y="1203480"/>
            <a:ext cx="2649600" cy="1422720"/>
          </a:xfrm>
          <a:prstGeom prst="rect">
            <a:avLst/>
          </a:prstGeom>
        </p:spPr>
        <p:txBody>
          <a:bodyPr lIns="0" rIns="0" tIns="0" bIns="0">
            <a:normAutofit/>
          </a:bodyPr>
          <a:p>
            <a:endParaRPr b="0" lang="de-DE" sz="3200" spc="-1" strike="noStrike">
              <a:latin typeface="Arial"/>
            </a:endParaRPr>
          </a:p>
        </p:txBody>
      </p:sp>
      <p:sp>
        <p:nvSpPr>
          <p:cNvPr id="82" name="PlaceHolder 4"/>
          <p:cNvSpPr>
            <a:spLocks noGrp="1"/>
          </p:cNvSpPr>
          <p:nvPr>
            <p:ph type="body"/>
          </p:nvPr>
        </p:nvSpPr>
        <p:spPr>
          <a:xfrm>
            <a:off x="6022080" y="1203480"/>
            <a:ext cx="2649600" cy="1422720"/>
          </a:xfrm>
          <a:prstGeom prst="rect">
            <a:avLst/>
          </a:prstGeom>
        </p:spPr>
        <p:txBody>
          <a:bodyPr lIns="0" rIns="0" tIns="0" bIns="0">
            <a:normAutofit/>
          </a:bodyPr>
          <a:p>
            <a:endParaRPr b="0" lang="de-DE" sz="3200" spc="-1" strike="noStrike">
              <a:latin typeface="Arial"/>
            </a:endParaRPr>
          </a:p>
        </p:txBody>
      </p:sp>
      <p:sp>
        <p:nvSpPr>
          <p:cNvPr id="83" name="PlaceHolder 5"/>
          <p:cNvSpPr>
            <a:spLocks noGrp="1"/>
          </p:cNvSpPr>
          <p:nvPr>
            <p:ph type="body"/>
          </p:nvPr>
        </p:nvSpPr>
        <p:spPr>
          <a:xfrm>
            <a:off x="457200" y="2761920"/>
            <a:ext cx="2649600" cy="1422720"/>
          </a:xfrm>
          <a:prstGeom prst="rect">
            <a:avLst/>
          </a:prstGeom>
        </p:spPr>
        <p:txBody>
          <a:bodyPr lIns="0" rIns="0" tIns="0" bIns="0">
            <a:normAutofit/>
          </a:bodyPr>
          <a:p>
            <a:endParaRPr b="0" lang="de-DE" sz="3200" spc="-1" strike="noStrike">
              <a:latin typeface="Arial"/>
            </a:endParaRPr>
          </a:p>
        </p:txBody>
      </p:sp>
      <p:sp>
        <p:nvSpPr>
          <p:cNvPr id="84" name="PlaceHolder 6"/>
          <p:cNvSpPr>
            <a:spLocks noGrp="1"/>
          </p:cNvSpPr>
          <p:nvPr>
            <p:ph type="body"/>
          </p:nvPr>
        </p:nvSpPr>
        <p:spPr>
          <a:xfrm>
            <a:off x="3239640" y="2761920"/>
            <a:ext cx="2649600" cy="1422720"/>
          </a:xfrm>
          <a:prstGeom prst="rect">
            <a:avLst/>
          </a:prstGeom>
        </p:spPr>
        <p:txBody>
          <a:bodyPr lIns="0" rIns="0" tIns="0" bIns="0">
            <a:normAutofit/>
          </a:bodyPr>
          <a:p>
            <a:endParaRPr b="0" lang="de-DE" sz="3200" spc="-1" strike="noStrike">
              <a:latin typeface="Arial"/>
            </a:endParaRPr>
          </a:p>
        </p:txBody>
      </p:sp>
      <p:sp>
        <p:nvSpPr>
          <p:cNvPr id="85" name="PlaceHolder 7"/>
          <p:cNvSpPr>
            <a:spLocks noGrp="1"/>
          </p:cNvSpPr>
          <p:nvPr>
            <p:ph type="body"/>
          </p:nvPr>
        </p:nvSpPr>
        <p:spPr>
          <a:xfrm>
            <a:off x="6022080" y="2761920"/>
            <a:ext cx="2649600" cy="1422720"/>
          </a:xfrm>
          <a:prstGeom prst="rect">
            <a:avLst/>
          </a:prstGeom>
        </p:spPr>
        <p:txBody>
          <a:bodyPr lIns="0" rIns="0" tIns="0" bIns="0">
            <a:normAutofit/>
          </a:bodyPr>
          <a:p>
            <a:endParaRPr b="0" lang="de-DE"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92" name="PlaceHolder 2"/>
          <p:cNvSpPr>
            <a:spLocks noGrp="1"/>
          </p:cNvSpPr>
          <p:nvPr>
            <p:ph type="subTitle"/>
          </p:nvPr>
        </p:nvSpPr>
        <p:spPr>
          <a:xfrm>
            <a:off x="457200" y="1203480"/>
            <a:ext cx="8229240" cy="2982960"/>
          </a:xfrm>
          <a:prstGeom prst="rect">
            <a:avLst/>
          </a:prstGeom>
        </p:spPr>
        <p:txBody>
          <a:bodyPr lIns="0" rIns="0" tIns="0" bIns="0" anchor="ctr">
            <a:noAutofit/>
          </a:bodyPr>
          <a:p>
            <a:pPr algn="ctr"/>
            <a:endParaRPr b="0" lang="de-DE"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94" name="PlaceHolder 2"/>
          <p:cNvSpPr>
            <a:spLocks noGrp="1"/>
          </p:cNvSpPr>
          <p:nvPr>
            <p:ph type="body"/>
          </p:nvPr>
        </p:nvSpPr>
        <p:spPr>
          <a:xfrm>
            <a:off x="457200" y="1203480"/>
            <a:ext cx="8229240" cy="2982960"/>
          </a:xfrm>
          <a:prstGeom prst="rect">
            <a:avLst/>
          </a:prstGeom>
        </p:spPr>
        <p:txBody>
          <a:bodyPr lIns="0" rIns="0" tIns="0" bIns="0">
            <a:normAutofit/>
          </a:bodyPr>
          <a:p>
            <a:endParaRPr b="0" lang="de-DE"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96" name="PlaceHolder 2"/>
          <p:cNvSpPr>
            <a:spLocks noGrp="1"/>
          </p:cNvSpPr>
          <p:nvPr>
            <p:ph type="body"/>
          </p:nvPr>
        </p:nvSpPr>
        <p:spPr>
          <a:xfrm>
            <a:off x="457200" y="1203480"/>
            <a:ext cx="4015800" cy="2982960"/>
          </a:xfrm>
          <a:prstGeom prst="rect">
            <a:avLst/>
          </a:prstGeom>
        </p:spPr>
        <p:txBody>
          <a:bodyPr lIns="0" rIns="0" tIns="0" bIns="0">
            <a:normAutofit/>
          </a:bodyPr>
          <a:p>
            <a:endParaRPr b="0" lang="de-DE" sz="3200" spc="-1" strike="noStrike">
              <a:latin typeface="Arial"/>
            </a:endParaRPr>
          </a:p>
        </p:txBody>
      </p:sp>
      <p:sp>
        <p:nvSpPr>
          <p:cNvPr id="97" name="PlaceHolder 3"/>
          <p:cNvSpPr>
            <a:spLocks noGrp="1"/>
          </p:cNvSpPr>
          <p:nvPr>
            <p:ph type="body"/>
          </p:nvPr>
        </p:nvSpPr>
        <p:spPr>
          <a:xfrm>
            <a:off x="4674240" y="1203480"/>
            <a:ext cx="4015800" cy="2982960"/>
          </a:xfrm>
          <a:prstGeom prst="rect">
            <a:avLst/>
          </a:prstGeom>
        </p:spPr>
        <p:txBody>
          <a:bodyPr lIns="0" rIns="0" tIns="0" bIns="0">
            <a:normAutofit/>
          </a:bodyPr>
          <a:p>
            <a:endParaRPr b="0" lang="de-DE"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12" name="PlaceHolder 2"/>
          <p:cNvSpPr>
            <a:spLocks noGrp="1"/>
          </p:cNvSpPr>
          <p:nvPr>
            <p:ph type="body"/>
          </p:nvPr>
        </p:nvSpPr>
        <p:spPr>
          <a:xfrm>
            <a:off x="457200" y="1203480"/>
            <a:ext cx="8229240" cy="2982960"/>
          </a:xfrm>
          <a:prstGeom prst="rect">
            <a:avLst/>
          </a:prstGeom>
        </p:spPr>
        <p:txBody>
          <a:bodyPr lIns="0" rIns="0" tIns="0" bIns="0">
            <a:normAutofit/>
          </a:bodyPr>
          <a:p>
            <a:endParaRPr b="0" lang="de-DE"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9" name="PlaceHolder 1"/>
          <p:cNvSpPr>
            <a:spLocks noGrp="1"/>
          </p:cNvSpPr>
          <p:nvPr>
            <p:ph type="subTitle"/>
          </p:nvPr>
        </p:nvSpPr>
        <p:spPr>
          <a:xfrm>
            <a:off x="457200" y="205200"/>
            <a:ext cx="8229240" cy="3981240"/>
          </a:xfrm>
          <a:prstGeom prst="rect">
            <a:avLst/>
          </a:prstGeom>
        </p:spPr>
        <p:txBody>
          <a:bodyPr lIns="0" rIns="0" tIns="0" bIns="0" anchor="ctr">
            <a:noAutofit/>
          </a:bodyPr>
          <a:p>
            <a:pPr algn="ctr"/>
            <a:endParaRPr b="0" lang="de-DE"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101" name="PlaceHolder 2"/>
          <p:cNvSpPr>
            <a:spLocks noGrp="1"/>
          </p:cNvSpPr>
          <p:nvPr>
            <p:ph type="body"/>
          </p:nvPr>
        </p:nvSpPr>
        <p:spPr>
          <a:xfrm>
            <a:off x="457200" y="1203480"/>
            <a:ext cx="4015800" cy="1422720"/>
          </a:xfrm>
          <a:prstGeom prst="rect">
            <a:avLst/>
          </a:prstGeom>
        </p:spPr>
        <p:txBody>
          <a:bodyPr lIns="0" rIns="0" tIns="0" bIns="0">
            <a:normAutofit/>
          </a:bodyPr>
          <a:p>
            <a:endParaRPr b="0" lang="de-DE" sz="3200" spc="-1" strike="noStrike">
              <a:latin typeface="Arial"/>
            </a:endParaRPr>
          </a:p>
        </p:txBody>
      </p:sp>
      <p:sp>
        <p:nvSpPr>
          <p:cNvPr id="102" name="PlaceHolder 3"/>
          <p:cNvSpPr>
            <a:spLocks noGrp="1"/>
          </p:cNvSpPr>
          <p:nvPr>
            <p:ph type="body"/>
          </p:nvPr>
        </p:nvSpPr>
        <p:spPr>
          <a:xfrm>
            <a:off x="4674240" y="1203480"/>
            <a:ext cx="4015800" cy="2982960"/>
          </a:xfrm>
          <a:prstGeom prst="rect">
            <a:avLst/>
          </a:prstGeom>
        </p:spPr>
        <p:txBody>
          <a:bodyPr lIns="0" rIns="0" tIns="0" bIns="0">
            <a:normAutofit/>
          </a:bodyPr>
          <a:p>
            <a:endParaRPr b="0" lang="de-DE" sz="3200" spc="-1" strike="noStrike">
              <a:latin typeface="Arial"/>
            </a:endParaRPr>
          </a:p>
        </p:txBody>
      </p:sp>
      <p:sp>
        <p:nvSpPr>
          <p:cNvPr id="103" name="PlaceHolder 4"/>
          <p:cNvSpPr>
            <a:spLocks noGrp="1"/>
          </p:cNvSpPr>
          <p:nvPr>
            <p:ph type="body"/>
          </p:nvPr>
        </p:nvSpPr>
        <p:spPr>
          <a:xfrm>
            <a:off x="457200" y="2761920"/>
            <a:ext cx="4015800" cy="1422720"/>
          </a:xfrm>
          <a:prstGeom prst="rect">
            <a:avLst/>
          </a:prstGeom>
        </p:spPr>
        <p:txBody>
          <a:bodyPr lIns="0" rIns="0" tIns="0" bIns="0">
            <a:normAutofit/>
          </a:bodyPr>
          <a:p>
            <a:endParaRPr b="0" lang="de-DE"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105" name="PlaceHolder 2"/>
          <p:cNvSpPr>
            <a:spLocks noGrp="1"/>
          </p:cNvSpPr>
          <p:nvPr>
            <p:ph type="body"/>
          </p:nvPr>
        </p:nvSpPr>
        <p:spPr>
          <a:xfrm>
            <a:off x="457200" y="1203480"/>
            <a:ext cx="4015800" cy="2982960"/>
          </a:xfrm>
          <a:prstGeom prst="rect">
            <a:avLst/>
          </a:prstGeom>
        </p:spPr>
        <p:txBody>
          <a:bodyPr lIns="0" rIns="0" tIns="0" bIns="0">
            <a:normAutofit/>
          </a:bodyPr>
          <a:p>
            <a:endParaRPr b="0" lang="de-DE" sz="3200" spc="-1" strike="noStrike">
              <a:latin typeface="Arial"/>
            </a:endParaRPr>
          </a:p>
        </p:txBody>
      </p:sp>
      <p:sp>
        <p:nvSpPr>
          <p:cNvPr id="106" name="PlaceHolder 3"/>
          <p:cNvSpPr>
            <a:spLocks noGrp="1"/>
          </p:cNvSpPr>
          <p:nvPr>
            <p:ph type="body"/>
          </p:nvPr>
        </p:nvSpPr>
        <p:spPr>
          <a:xfrm>
            <a:off x="4674240" y="1203480"/>
            <a:ext cx="4015800" cy="1422720"/>
          </a:xfrm>
          <a:prstGeom prst="rect">
            <a:avLst/>
          </a:prstGeom>
        </p:spPr>
        <p:txBody>
          <a:bodyPr lIns="0" rIns="0" tIns="0" bIns="0">
            <a:normAutofit/>
          </a:bodyPr>
          <a:p>
            <a:endParaRPr b="0" lang="de-DE" sz="3200" spc="-1" strike="noStrike">
              <a:latin typeface="Arial"/>
            </a:endParaRPr>
          </a:p>
        </p:txBody>
      </p:sp>
      <p:sp>
        <p:nvSpPr>
          <p:cNvPr id="107" name="PlaceHolder 4"/>
          <p:cNvSpPr>
            <a:spLocks noGrp="1"/>
          </p:cNvSpPr>
          <p:nvPr>
            <p:ph type="body"/>
          </p:nvPr>
        </p:nvSpPr>
        <p:spPr>
          <a:xfrm>
            <a:off x="4674240" y="2761920"/>
            <a:ext cx="4015800" cy="1422720"/>
          </a:xfrm>
          <a:prstGeom prst="rect">
            <a:avLst/>
          </a:prstGeom>
        </p:spPr>
        <p:txBody>
          <a:bodyPr lIns="0" rIns="0" tIns="0" bIns="0">
            <a:normAutofit/>
          </a:bodyPr>
          <a:p>
            <a:endParaRPr b="0" lang="de-DE"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109" name="PlaceHolder 2"/>
          <p:cNvSpPr>
            <a:spLocks noGrp="1"/>
          </p:cNvSpPr>
          <p:nvPr>
            <p:ph type="body"/>
          </p:nvPr>
        </p:nvSpPr>
        <p:spPr>
          <a:xfrm>
            <a:off x="457200" y="1203480"/>
            <a:ext cx="4015800" cy="1422720"/>
          </a:xfrm>
          <a:prstGeom prst="rect">
            <a:avLst/>
          </a:prstGeom>
        </p:spPr>
        <p:txBody>
          <a:bodyPr lIns="0" rIns="0" tIns="0" bIns="0">
            <a:normAutofit/>
          </a:bodyPr>
          <a:p>
            <a:endParaRPr b="0" lang="de-DE" sz="3200" spc="-1" strike="noStrike">
              <a:latin typeface="Arial"/>
            </a:endParaRPr>
          </a:p>
        </p:txBody>
      </p:sp>
      <p:sp>
        <p:nvSpPr>
          <p:cNvPr id="110" name="PlaceHolder 3"/>
          <p:cNvSpPr>
            <a:spLocks noGrp="1"/>
          </p:cNvSpPr>
          <p:nvPr>
            <p:ph type="body"/>
          </p:nvPr>
        </p:nvSpPr>
        <p:spPr>
          <a:xfrm>
            <a:off x="4674240" y="1203480"/>
            <a:ext cx="4015800" cy="1422720"/>
          </a:xfrm>
          <a:prstGeom prst="rect">
            <a:avLst/>
          </a:prstGeom>
        </p:spPr>
        <p:txBody>
          <a:bodyPr lIns="0" rIns="0" tIns="0" bIns="0">
            <a:normAutofit/>
          </a:bodyPr>
          <a:p>
            <a:endParaRPr b="0" lang="de-DE" sz="3200" spc="-1" strike="noStrike">
              <a:latin typeface="Arial"/>
            </a:endParaRPr>
          </a:p>
        </p:txBody>
      </p:sp>
      <p:sp>
        <p:nvSpPr>
          <p:cNvPr id="111" name="PlaceHolder 4"/>
          <p:cNvSpPr>
            <a:spLocks noGrp="1"/>
          </p:cNvSpPr>
          <p:nvPr>
            <p:ph type="body"/>
          </p:nvPr>
        </p:nvSpPr>
        <p:spPr>
          <a:xfrm>
            <a:off x="457200" y="2761920"/>
            <a:ext cx="8229240" cy="1422720"/>
          </a:xfrm>
          <a:prstGeom prst="rect">
            <a:avLst/>
          </a:prstGeom>
        </p:spPr>
        <p:txBody>
          <a:bodyPr lIns="0" rIns="0" tIns="0" bIns="0">
            <a:normAutofit/>
          </a:bodyPr>
          <a:p>
            <a:endParaRPr b="0" lang="de-DE"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113" name="PlaceHolder 2"/>
          <p:cNvSpPr>
            <a:spLocks noGrp="1"/>
          </p:cNvSpPr>
          <p:nvPr>
            <p:ph type="body"/>
          </p:nvPr>
        </p:nvSpPr>
        <p:spPr>
          <a:xfrm>
            <a:off x="457200" y="1203480"/>
            <a:ext cx="8229240" cy="1422720"/>
          </a:xfrm>
          <a:prstGeom prst="rect">
            <a:avLst/>
          </a:prstGeom>
        </p:spPr>
        <p:txBody>
          <a:bodyPr lIns="0" rIns="0" tIns="0" bIns="0">
            <a:normAutofit/>
          </a:bodyPr>
          <a:p>
            <a:endParaRPr b="0" lang="de-DE" sz="3200" spc="-1" strike="noStrike">
              <a:latin typeface="Arial"/>
            </a:endParaRPr>
          </a:p>
        </p:txBody>
      </p:sp>
      <p:sp>
        <p:nvSpPr>
          <p:cNvPr id="114" name="PlaceHolder 3"/>
          <p:cNvSpPr>
            <a:spLocks noGrp="1"/>
          </p:cNvSpPr>
          <p:nvPr>
            <p:ph type="body"/>
          </p:nvPr>
        </p:nvSpPr>
        <p:spPr>
          <a:xfrm>
            <a:off x="457200" y="2761920"/>
            <a:ext cx="8229240" cy="1422720"/>
          </a:xfrm>
          <a:prstGeom prst="rect">
            <a:avLst/>
          </a:prstGeom>
        </p:spPr>
        <p:txBody>
          <a:bodyPr lIns="0" rIns="0" tIns="0" bIns="0">
            <a:normAutofit/>
          </a:bodyPr>
          <a:p>
            <a:endParaRPr b="0" lang="de-DE"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116" name="PlaceHolder 2"/>
          <p:cNvSpPr>
            <a:spLocks noGrp="1"/>
          </p:cNvSpPr>
          <p:nvPr>
            <p:ph type="body"/>
          </p:nvPr>
        </p:nvSpPr>
        <p:spPr>
          <a:xfrm>
            <a:off x="457200" y="1203480"/>
            <a:ext cx="4015800" cy="1422720"/>
          </a:xfrm>
          <a:prstGeom prst="rect">
            <a:avLst/>
          </a:prstGeom>
        </p:spPr>
        <p:txBody>
          <a:bodyPr lIns="0" rIns="0" tIns="0" bIns="0">
            <a:normAutofit/>
          </a:bodyPr>
          <a:p>
            <a:endParaRPr b="0" lang="de-DE" sz="3200" spc="-1" strike="noStrike">
              <a:latin typeface="Arial"/>
            </a:endParaRPr>
          </a:p>
        </p:txBody>
      </p:sp>
      <p:sp>
        <p:nvSpPr>
          <p:cNvPr id="117" name="PlaceHolder 3"/>
          <p:cNvSpPr>
            <a:spLocks noGrp="1"/>
          </p:cNvSpPr>
          <p:nvPr>
            <p:ph type="body"/>
          </p:nvPr>
        </p:nvSpPr>
        <p:spPr>
          <a:xfrm>
            <a:off x="4674240" y="1203480"/>
            <a:ext cx="4015800" cy="1422720"/>
          </a:xfrm>
          <a:prstGeom prst="rect">
            <a:avLst/>
          </a:prstGeom>
        </p:spPr>
        <p:txBody>
          <a:bodyPr lIns="0" rIns="0" tIns="0" bIns="0">
            <a:normAutofit/>
          </a:bodyPr>
          <a:p>
            <a:endParaRPr b="0" lang="de-DE" sz="3200" spc="-1" strike="noStrike">
              <a:latin typeface="Arial"/>
            </a:endParaRPr>
          </a:p>
        </p:txBody>
      </p:sp>
      <p:sp>
        <p:nvSpPr>
          <p:cNvPr id="118" name="PlaceHolder 4"/>
          <p:cNvSpPr>
            <a:spLocks noGrp="1"/>
          </p:cNvSpPr>
          <p:nvPr>
            <p:ph type="body"/>
          </p:nvPr>
        </p:nvSpPr>
        <p:spPr>
          <a:xfrm>
            <a:off x="457200" y="2761920"/>
            <a:ext cx="4015800" cy="1422720"/>
          </a:xfrm>
          <a:prstGeom prst="rect">
            <a:avLst/>
          </a:prstGeom>
        </p:spPr>
        <p:txBody>
          <a:bodyPr lIns="0" rIns="0" tIns="0" bIns="0">
            <a:normAutofit/>
          </a:bodyPr>
          <a:p>
            <a:endParaRPr b="0" lang="de-DE" sz="3200" spc="-1" strike="noStrike">
              <a:latin typeface="Arial"/>
            </a:endParaRPr>
          </a:p>
        </p:txBody>
      </p:sp>
      <p:sp>
        <p:nvSpPr>
          <p:cNvPr id="119" name="PlaceHolder 5"/>
          <p:cNvSpPr>
            <a:spLocks noGrp="1"/>
          </p:cNvSpPr>
          <p:nvPr>
            <p:ph type="body"/>
          </p:nvPr>
        </p:nvSpPr>
        <p:spPr>
          <a:xfrm>
            <a:off x="4674240" y="2761920"/>
            <a:ext cx="4015800" cy="1422720"/>
          </a:xfrm>
          <a:prstGeom prst="rect">
            <a:avLst/>
          </a:prstGeom>
        </p:spPr>
        <p:txBody>
          <a:bodyPr lIns="0" rIns="0" tIns="0" bIns="0">
            <a:normAutofit/>
          </a:bodyPr>
          <a:p>
            <a:endParaRPr b="0" lang="de-DE"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121" name="PlaceHolder 2"/>
          <p:cNvSpPr>
            <a:spLocks noGrp="1"/>
          </p:cNvSpPr>
          <p:nvPr>
            <p:ph type="body"/>
          </p:nvPr>
        </p:nvSpPr>
        <p:spPr>
          <a:xfrm>
            <a:off x="457200" y="1203480"/>
            <a:ext cx="2649600" cy="1422720"/>
          </a:xfrm>
          <a:prstGeom prst="rect">
            <a:avLst/>
          </a:prstGeom>
        </p:spPr>
        <p:txBody>
          <a:bodyPr lIns="0" rIns="0" tIns="0" bIns="0">
            <a:normAutofit/>
          </a:bodyPr>
          <a:p>
            <a:endParaRPr b="0" lang="de-DE" sz="3200" spc="-1" strike="noStrike">
              <a:latin typeface="Arial"/>
            </a:endParaRPr>
          </a:p>
        </p:txBody>
      </p:sp>
      <p:sp>
        <p:nvSpPr>
          <p:cNvPr id="122" name="PlaceHolder 3"/>
          <p:cNvSpPr>
            <a:spLocks noGrp="1"/>
          </p:cNvSpPr>
          <p:nvPr>
            <p:ph type="body"/>
          </p:nvPr>
        </p:nvSpPr>
        <p:spPr>
          <a:xfrm>
            <a:off x="3239640" y="1203480"/>
            <a:ext cx="2649600" cy="1422720"/>
          </a:xfrm>
          <a:prstGeom prst="rect">
            <a:avLst/>
          </a:prstGeom>
        </p:spPr>
        <p:txBody>
          <a:bodyPr lIns="0" rIns="0" tIns="0" bIns="0">
            <a:normAutofit/>
          </a:bodyPr>
          <a:p>
            <a:endParaRPr b="0" lang="de-DE" sz="3200" spc="-1" strike="noStrike">
              <a:latin typeface="Arial"/>
            </a:endParaRPr>
          </a:p>
        </p:txBody>
      </p:sp>
      <p:sp>
        <p:nvSpPr>
          <p:cNvPr id="123" name="PlaceHolder 4"/>
          <p:cNvSpPr>
            <a:spLocks noGrp="1"/>
          </p:cNvSpPr>
          <p:nvPr>
            <p:ph type="body"/>
          </p:nvPr>
        </p:nvSpPr>
        <p:spPr>
          <a:xfrm>
            <a:off x="6022080" y="1203480"/>
            <a:ext cx="2649600" cy="1422720"/>
          </a:xfrm>
          <a:prstGeom prst="rect">
            <a:avLst/>
          </a:prstGeom>
        </p:spPr>
        <p:txBody>
          <a:bodyPr lIns="0" rIns="0" tIns="0" bIns="0">
            <a:normAutofit/>
          </a:bodyPr>
          <a:p>
            <a:endParaRPr b="0" lang="de-DE" sz="3200" spc="-1" strike="noStrike">
              <a:latin typeface="Arial"/>
            </a:endParaRPr>
          </a:p>
        </p:txBody>
      </p:sp>
      <p:sp>
        <p:nvSpPr>
          <p:cNvPr id="124" name="PlaceHolder 5"/>
          <p:cNvSpPr>
            <a:spLocks noGrp="1"/>
          </p:cNvSpPr>
          <p:nvPr>
            <p:ph type="body"/>
          </p:nvPr>
        </p:nvSpPr>
        <p:spPr>
          <a:xfrm>
            <a:off x="457200" y="2761920"/>
            <a:ext cx="2649600" cy="1422720"/>
          </a:xfrm>
          <a:prstGeom prst="rect">
            <a:avLst/>
          </a:prstGeom>
        </p:spPr>
        <p:txBody>
          <a:bodyPr lIns="0" rIns="0" tIns="0" bIns="0">
            <a:normAutofit/>
          </a:bodyPr>
          <a:p>
            <a:endParaRPr b="0" lang="de-DE" sz="3200" spc="-1" strike="noStrike">
              <a:latin typeface="Arial"/>
            </a:endParaRPr>
          </a:p>
        </p:txBody>
      </p:sp>
      <p:sp>
        <p:nvSpPr>
          <p:cNvPr id="125" name="PlaceHolder 6"/>
          <p:cNvSpPr>
            <a:spLocks noGrp="1"/>
          </p:cNvSpPr>
          <p:nvPr>
            <p:ph type="body"/>
          </p:nvPr>
        </p:nvSpPr>
        <p:spPr>
          <a:xfrm>
            <a:off x="3239640" y="2761920"/>
            <a:ext cx="2649600" cy="1422720"/>
          </a:xfrm>
          <a:prstGeom prst="rect">
            <a:avLst/>
          </a:prstGeom>
        </p:spPr>
        <p:txBody>
          <a:bodyPr lIns="0" rIns="0" tIns="0" bIns="0">
            <a:normAutofit/>
          </a:bodyPr>
          <a:p>
            <a:endParaRPr b="0" lang="de-DE" sz="3200" spc="-1" strike="noStrike">
              <a:latin typeface="Arial"/>
            </a:endParaRPr>
          </a:p>
        </p:txBody>
      </p:sp>
      <p:sp>
        <p:nvSpPr>
          <p:cNvPr id="126" name="PlaceHolder 7"/>
          <p:cNvSpPr>
            <a:spLocks noGrp="1"/>
          </p:cNvSpPr>
          <p:nvPr>
            <p:ph type="body"/>
          </p:nvPr>
        </p:nvSpPr>
        <p:spPr>
          <a:xfrm>
            <a:off x="6022080" y="2761920"/>
            <a:ext cx="2649600" cy="1422720"/>
          </a:xfrm>
          <a:prstGeom prst="rect">
            <a:avLst/>
          </a:prstGeom>
        </p:spPr>
        <p:txBody>
          <a:bodyPr lIns="0" rIns="0" tIns="0" bIns="0">
            <a:normAutofit/>
          </a:bodyPr>
          <a:p>
            <a:endParaRPr b="0" lang="de-D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14" name="PlaceHolder 2"/>
          <p:cNvSpPr>
            <a:spLocks noGrp="1"/>
          </p:cNvSpPr>
          <p:nvPr>
            <p:ph type="body"/>
          </p:nvPr>
        </p:nvSpPr>
        <p:spPr>
          <a:xfrm>
            <a:off x="457200" y="1203480"/>
            <a:ext cx="4015800" cy="2982960"/>
          </a:xfrm>
          <a:prstGeom prst="rect">
            <a:avLst/>
          </a:prstGeom>
        </p:spPr>
        <p:txBody>
          <a:bodyPr lIns="0" rIns="0" tIns="0" bIns="0">
            <a:normAutofit/>
          </a:bodyPr>
          <a:p>
            <a:endParaRPr b="0" lang="de-DE" sz="3200" spc="-1" strike="noStrike">
              <a:latin typeface="Arial"/>
            </a:endParaRPr>
          </a:p>
        </p:txBody>
      </p:sp>
      <p:sp>
        <p:nvSpPr>
          <p:cNvPr id="15" name="PlaceHolder 3"/>
          <p:cNvSpPr>
            <a:spLocks noGrp="1"/>
          </p:cNvSpPr>
          <p:nvPr>
            <p:ph type="body"/>
          </p:nvPr>
        </p:nvSpPr>
        <p:spPr>
          <a:xfrm>
            <a:off x="4674240" y="1203480"/>
            <a:ext cx="4015800" cy="2982960"/>
          </a:xfrm>
          <a:prstGeom prst="rect">
            <a:avLst/>
          </a:prstGeom>
        </p:spPr>
        <p:txBody>
          <a:bodyPr lIns="0" rIns="0" tIns="0" bIns="0">
            <a:normAutofit/>
          </a:bodyPr>
          <a:p>
            <a:endParaRPr b="0" lang="de-D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457200" y="205200"/>
            <a:ext cx="8229240" cy="3981240"/>
          </a:xfrm>
          <a:prstGeom prst="rect">
            <a:avLst/>
          </a:prstGeom>
        </p:spPr>
        <p:txBody>
          <a:bodyPr lIns="0" rIns="0" tIns="0" bIns="0" anchor="ctr">
            <a:noAutofit/>
          </a:bodyPr>
          <a:p>
            <a:pPr algn="ctr"/>
            <a:endParaRPr b="0" lang="de-D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19" name="PlaceHolder 2"/>
          <p:cNvSpPr>
            <a:spLocks noGrp="1"/>
          </p:cNvSpPr>
          <p:nvPr>
            <p:ph type="body"/>
          </p:nvPr>
        </p:nvSpPr>
        <p:spPr>
          <a:xfrm>
            <a:off x="457200" y="1203480"/>
            <a:ext cx="4015800" cy="1422720"/>
          </a:xfrm>
          <a:prstGeom prst="rect">
            <a:avLst/>
          </a:prstGeom>
        </p:spPr>
        <p:txBody>
          <a:bodyPr lIns="0" rIns="0" tIns="0" bIns="0">
            <a:normAutofit/>
          </a:bodyPr>
          <a:p>
            <a:endParaRPr b="0" lang="de-DE" sz="3200" spc="-1" strike="noStrike">
              <a:latin typeface="Arial"/>
            </a:endParaRPr>
          </a:p>
        </p:txBody>
      </p:sp>
      <p:sp>
        <p:nvSpPr>
          <p:cNvPr id="20" name="PlaceHolder 3"/>
          <p:cNvSpPr>
            <a:spLocks noGrp="1"/>
          </p:cNvSpPr>
          <p:nvPr>
            <p:ph type="body"/>
          </p:nvPr>
        </p:nvSpPr>
        <p:spPr>
          <a:xfrm>
            <a:off x="4674240" y="1203480"/>
            <a:ext cx="4015800" cy="2982960"/>
          </a:xfrm>
          <a:prstGeom prst="rect">
            <a:avLst/>
          </a:prstGeom>
        </p:spPr>
        <p:txBody>
          <a:bodyPr lIns="0" rIns="0" tIns="0" bIns="0">
            <a:normAutofit/>
          </a:bodyPr>
          <a:p>
            <a:endParaRPr b="0" lang="de-DE" sz="3200" spc="-1" strike="noStrike">
              <a:latin typeface="Arial"/>
            </a:endParaRPr>
          </a:p>
        </p:txBody>
      </p:sp>
      <p:sp>
        <p:nvSpPr>
          <p:cNvPr id="21" name="PlaceHolder 4"/>
          <p:cNvSpPr>
            <a:spLocks noGrp="1"/>
          </p:cNvSpPr>
          <p:nvPr>
            <p:ph type="body"/>
          </p:nvPr>
        </p:nvSpPr>
        <p:spPr>
          <a:xfrm>
            <a:off x="457200" y="2761920"/>
            <a:ext cx="4015800" cy="1422720"/>
          </a:xfrm>
          <a:prstGeom prst="rect">
            <a:avLst/>
          </a:prstGeom>
        </p:spPr>
        <p:txBody>
          <a:bodyPr lIns="0" rIns="0" tIns="0" bIns="0">
            <a:normAutofit/>
          </a:bodyPr>
          <a:p>
            <a:endParaRPr b="0" lang="de-D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23" name="PlaceHolder 2"/>
          <p:cNvSpPr>
            <a:spLocks noGrp="1"/>
          </p:cNvSpPr>
          <p:nvPr>
            <p:ph type="body"/>
          </p:nvPr>
        </p:nvSpPr>
        <p:spPr>
          <a:xfrm>
            <a:off x="457200" y="1203480"/>
            <a:ext cx="4015800" cy="2982960"/>
          </a:xfrm>
          <a:prstGeom prst="rect">
            <a:avLst/>
          </a:prstGeom>
        </p:spPr>
        <p:txBody>
          <a:bodyPr lIns="0" rIns="0" tIns="0" bIns="0">
            <a:normAutofit/>
          </a:bodyPr>
          <a:p>
            <a:endParaRPr b="0" lang="de-DE" sz="3200" spc="-1" strike="noStrike">
              <a:latin typeface="Arial"/>
            </a:endParaRPr>
          </a:p>
        </p:txBody>
      </p:sp>
      <p:sp>
        <p:nvSpPr>
          <p:cNvPr id="24" name="PlaceHolder 3"/>
          <p:cNvSpPr>
            <a:spLocks noGrp="1"/>
          </p:cNvSpPr>
          <p:nvPr>
            <p:ph type="body"/>
          </p:nvPr>
        </p:nvSpPr>
        <p:spPr>
          <a:xfrm>
            <a:off x="4674240" y="1203480"/>
            <a:ext cx="4015800" cy="1422720"/>
          </a:xfrm>
          <a:prstGeom prst="rect">
            <a:avLst/>
          </a:prstGeom>
        </p:spPr>
        <p:txBody>
          <a:bodyPr lIns="0" rIns="0" tIns="0" bIns="0">
            <a:normAutofit/>
          </a:bodyPr>
          <a:p>
            <a:endParaRPr b="0" lang="de-DE" sz="3200" spc="-1" strike="noStrike">
              <a:latin typeface="Arial"/>
            </a:endParaRPr>
          </a:p>
        </p:txBody>
      </p:sp>
      <p:sp>
        <p:nvSpPr>
          <p:cNvPr id="25" name="PlaceHolder 4"/>
          <p:cNvSpPr>
            <a:spLocks noGrp="1"/>
          </p:cNvSpPr>
          <p:nvPr>
            <p:ph type="body"/>
          </p:nvPr>
        </p:nvSpPr>
        <p:spPr>
          <a:xfrm>
            <a:off x="4674240" y="2761920"/>
            <a:ext cx="4015800" cy="1422720"/>
          </a:xfrm>
          <a:prstGeom prst="rect">
            <a:avLst/>
          </a:prstGeom>
        </p:spPr>
        <p:txBody>
          <a:bodyPr lIns="0" rIns="0" tIns="0" bIns="0">
            <a:normAutofit/>
          </a:bodyPr>
          <a:p>
            <a:endParaRPr b="0" lang="de-D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de-DE" sz="4400" spc="-1" strike="noStrike">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rIns="0" tIns="0" bIns="0">
            <a:normAutofit/>
          </a:bodyPr>
          <a:p>
            <a:endParaRPr b="0" lang="de-DE" sz="3200" spc="-1" strike="noStrike">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rIns="0" tIns="0" bIns="0">
            <a:normAutofit/>
          </a:bodyPr>
          <a:p>
            <a:endParaRPr b="0" lang="de-DE" sz="3200" spc="-1" strike="noStrike">
              <a:latin typeface="Arial"/>
            </a:endParaRPr>
          </a:p>
        </p:txBody>
      </p:sp>
      <p:sp>
        <p:nvSpPr>
          <p:cNvPr id="29" name="PlaceHolder 4"/>
          <p:cNvSpPr>
            <a:spLocks noGrp="1"/>
          </p:cNvSpPr>
          <p:nvPr>
            <p:ph type="body"/>
          </p:nvPr>
        </p:nvSpPr>
        <p:spPr>
          <a:xfrm>
            <a:off x="457200" y="2761920"/>
            <a:ext cx="8229240" cy="1422720"/>
          </a:xfrm>
          <a:prstGeom prst="rect">
            <a:avLst/>
          </a:prstGeom>
        </p:spPr>
        <p:txBody>
          <a:bodyPr lIns="0" rIns="0" tIns="0" bIns="0">
            <a:normAutofit/>
          </a:bodyPr>
          <a:p>
            <a:endParaRPr b="0" lang="de-D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wmf"/><Relationship Id="rId3" Type="http://schemas.openxmlformats.org/officeDocument/2006/relationships/image" Target="../media/image2.jpeg"/><Relationship Id="rId4" Type="http://schemas.openxmlformats.org/officeDocument/2006/relationships/image" Target="../media/image3.wmf"/><Relationship Id="rId5" Type="http://schemas.openxmlformats.org/officeDocument/2006/relationships/image" Target="../media/image4.png"/><Relationship Id="rId6" Type="http://schemas.openxmlformats.org/officeDocument/2006/relationships/slideLayout" Target="../slideLayouts/slideLayout1.xml"/><Relationship Id="rId7" Type="http://schemas.openxmlformats.org/officeDocument/2006/relationships/slideLayout" Target="../slideLayouts/slideLayout2.xml"/><Relationship Id="rId8" Type="http://schemas.openxmlformats.org/officeDocument/2006/relationships/slideLayout" Target="../slideLayouts/slideLayout3.xml"/><Relationship Id="rId9" Type="http://schemas.openxmlformats.org/officeDocument/2006/relationships/slideLayout" Target="../slideLayouts/slideLayout4.xml"/><Relationship Id="rId10" Type="http://schemas.openxmlformats.org/officeDocument/2006/relationships/slideLayout" Target="../slideLayouts/slideLayout5.xml"/><Relationship Id="rId11" Type="http://schemas.openxmlformats.org/officeDocument/2006/relationships/slideLayout" Target="../slideLayouts/slideLayout6.xml"/><Relationship Id="rId12" Type="http://schemas.openxmlformats.org/officeDocument/2006/relationships/slideLayout" Target="../slideLayouts/slideLayout7.xml"/><Relationship Id="rId13" Type="http://schemas.openxmlformats.org/officeDocument/2006/relationships/slideLayout" Target="../slideLayouts/slideLayout8.xml"/><Relationship Id="rId14" Type="http://schemas.openxmlformats.org/officeDocument/2006/relationships/slideLayout" Target="../slideLayouts/slideLayout9.xml"/><Relationship Id="rId15" Type="http://schemas.openxmlformats.org/officeDocument/2006/relationships/slideLayout" Target="../slideLayouts/slideLayout10.xml"/><Relationship Id="rId16" Type="http://schemas.openxmlformats.org/officeDocument/2006/relationships/slideLayout" Target="../slideLayouts/slideLayout11.xml"/><Relationship Id="rId17"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5.wmf"/><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6.wmf"/><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0" name="Grafik 13" descr=""/>
          <p:cNvPicPr/>
          <p:nvPr/>
        </p:nvPicPr>
        <p:blipFill>
          <a:blip r:embed="rId2"/>
          <a:stretch/>
        </p:blipFill>
        <p:spPr>
          <a:xfrm>
            <a:off x="8173080" y="238680"/>
            <a:ext cx="718920" cy="718920"/>
          </a:xfrm>
          <a:prstGeom prst="rect">
            <a:avLst/>
          </a:prstGeom>
          <a:ln w="0">
            <a:noFill/>
          </a:ln>
        </p:spPr>
      </p:pic>
      <p:sp>
        <p:nvSpPr>
          <p:cNvPr id="1" name="CustomShape 1"/>
          <p:cNvSpPr/>
          <p:nvPr/>
        </p:nvSpPr>
        <p:spPr>
          <a:xfrm>
            <a:off x="250920" y="4635000"/>
            <a:ext cx="3559320" cy="304200"/>
          </a:xfrm>
          <a:prstGeom prst="rect">
            <a:avLst/>
          </a:prstGeom>
          <a:noFill/>
          <a:ln w="0">
            <a:noFill/>
          </a:ln>
        </p:spPr>
        <p:style>
          <a:lnRef idx="0"/>
          <a:fillRef idx="0"/>
          <a:effectRef idx="0"/>
          <a:fontRef idx="minor"/>
        </p:style>
        <p:txBody>
          <a:bodyPr lIns="0" rIns="0" tIns="0" bIns="0" anchor="b">
            <a:spAutoFit/>
          </a:bodyPr>
          <a:p>
            <a:pPr>
              <a:lnSpc>
                <a:spcPct val="100000"/>
              </a:lnSpc>
              <a:tabLst>
                <a:tab algn="l" pos="0"/>
              </a:tabLst>
            </a:pPr>
            <a:r>
              <a:rPr b="0" lang="de-DE" sz="1000" spc="-1" strike="noStrike">
                <a:solidFill>
                  <a:srgbClr val="3c3c3b"/>
                </a:solidFill>
                <a:latin typeface="Meta IGM"/>
                <a:ea typeface="DejaVu Sans"/>
              </a:rPr>
              <a:t>Mobilität aus Zukunft entwickeln Hans Lawitzke Witich Roßmann</a:t>
            </a:r>
            <a:endParaRPr b="0" lang="de-DE" sz="1000" spc="-1" strike="noStrike">
              <a:latin typeface="Arial"/>
            </a:endParaRPr>
          </a:p>
        </p:txBody>
      </p:sp>
      <p:sp>
        <p:nvSpPr>
          <p:cNvPr id="2" name="CustomShape 2"/>
          <p:cNvSpPr/>
          <p:nvPr/>
        </p:nvSpPr>
        <p:spPr>
          <a:xfrm>
            <a:off x="6114960" y="4636080"/>
            <a:ext cx="2782800" cy="426240"/>
          </a:xfrm>
          <a:prstGeom prst="rect">
            <a:avLst/>
          </a:prstGeom>
          <a:noFill/>
          <a:ln w="0">
            <a:noFill/>
          </a:ln>
        </p:spPr>
        <p:style>
          <a:lnRef idx="0"/>
          <a:fillRef idx="0"/>
          <a:effectRef idx="0"/>
          <a:fontRef idx="minor"/>
        </p:style>
        <p:txBody>
          <a:bodyPr lIns="0" rIns="0" tIns="0" bIns="0">
            <a:spAutoFit/>
          </a:bodyPr>
          <a:p>
            <a:pPr algn="r">
              <a:lnSpc>
                <a:spcPct val="100000"/>
              </a:lnSpc>
            </a:pPr>
            <a:endParaRPr b="0" lang="de-DE" sz="1800" spc="-1" strike="noStrike">
              <a:latin typeface="Arial"/>
            </a:endParaRPr>
          </a:p>
          <a:p>
            <a:pPr algn="r">
              <a:lnSpc>
                <a:spcPct val="100000"/>
              </a:lnSpc>
            </a:pPr>
            <a:r>
              <a:rPr b="1" lang="de-DE" sz="1000" spc="-1" strike="noStrike">
                <a:solidFill>
                  <a:srgbClr val="3c3c3b"/>
                </a:solidFill>
                <a:latin typeface="Meta IGM"/>
                <a:ea typeface="DejaVu Sans"/>
              </a:rPr>
              <a:t>Gliederung einfügen</a:t>
            </a:r>
            <a:endParaRPr b="0" lang="de-DE" sz="1000" spc="-1" strike="noStrike">
              <a:latin typeface="Arial"/>
            </a:endParaRPr>
          </a:p>
        </p:txBody>
      </p:sp>
      <p:pic>
        <p:nvPicPr>
          <p:cNvPr id="3" name="Picture 2" descr="Das Dilemma mit CO2 und Schadstoffen | Marktcheck | SWR Fernsehen | SWR"/>
          <p:cNvPicPr/>
          <p:nvPr/>
        </p:nvPicPr>
        <p:blipFill>
          <a:blip r:embed="rId3"/>
          <a:stretch/>
        </p:blipFill>
        <p:spPr>
          <a:xfrm>
            <a:off x="0" y="0"/>
            <a:ext cx="9142920" cy="5142600"/>
          </a:xfrm>
          <a:prstGeom prst="rect">
            <a:avLst/>
          </a:prstGeom>
          <a:ln w="0">
            <a:noFill/>
          </a:ln>
        </p:spPr>
      </p:pic>
      <p:pic>
        <p:nvPicPr>
          <p:cNvPr id="4" name="Grafik 33" descr=""/>
          <p:cNvPicPr/>
          <p:nvPr/>
        </p:nvPicPr>
        <p:blipFill>
          <a:blip r:embed="rId4"/>
          <a:stretch/>
        </p:blipFill>
        <p:spPr>
          <a:xfrm>
            <a:off x="8173080" y="238680"/>
            <a:ext cx="718920" cy="718920"/>
          </a:xfrm>
          <a:prstGeom prst="rect">
            <a:avLst/>
          </a:prstGeom>
          <a:ln w="0">
            <a:noFill/>
          </a:ln>
        </p:spPr>
      </p:pic>
      <p:sp>
        <p:nvSpPr>
          <p:cNvPr id="5" name="CustomShape 3"/>
          <p:cNvSpPr/>
          <p:nvPr/>
        </p:nvSpPr>
        <p:spPr>
          <a:xfrm rot="3907200">
            <a:off x="5301720" y="1821960"/>
            <a:ext cx="3067200" cy="6591600"/>
          </a:xfrm>
          <a:custGeom>
            <a:avLst/>
            <a:gdLst/>
            <a:ahLst/>
            <a:rect l="l" t="t" r="r" b="b"/>
            <a:pathLst>
              <a:path w="1741767" h="4431387">
                <a:moveTo>
                  <a:pt x="0" y="0"/>
                </a:moveTo>
                <a:lnTo>
                  <a:pt x="1741767" y="885230"/>
                </a:lnTo>
                <a:lnTo>
                  <a:pt x="19379" y="4431387"/>
                </a:lnTo>
                <a:lnTo>
                  <a:pt x="0" y="3868614"/>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p:style>
      </p:sp>
      <p:pic>
        <p:nvPicPr>
          <p:cNvPr id="6" name="Grafik 37" descr=""/>
          <p:cNvPicPr/>
          <p:nvPr/>
        </p:nvPicPr>
        <p:blipFill>
          <a:blip r:embed="rId5"/>
          <a:stretch/>
        </p:blipFill>
        <p:spPr>
          <a:xfrm>
            <a:off x="-264960" y="733320"/>
            <a:ext cx="6746400" cy="6660360"/>
          </a:xfrm>
          <a:prstGeom prst="rect">
            <a:avLst/>
          </a:prstGeom>
          <a:ln w="0">
            <a:noFill/>
          </a:ln>
        </p:spPr>
      </p:pic>
      <p:sp>
        <p:nvSpPr>
          <p:cNvPr id="7" name="PlaceHolder 4"/>
          <p:cNvSpPr>
            <a:spLocks noGrp="1"/>
          </p:cNvSpPr>
          <p:nvPr>
            <p:ph type="title"/>
          </p:nvPr>
        </p:nvSpPr>
        <p:spPr>
          <a:xfrm>
            <a:off x="457200" y="205200"/>
            <a:ext cx="8229240" cy="858600"/>
          </a:xfrm>
          <a:prstGeom prst="rect">
            <a:avLst/>
          </a:prstGeom>
        </p:spPr>
        <p:txBody>
          <a:bodyPr lIns="0" rIns="0" tIns="0" bIns="0" anchor="ctr">
            <a:noAutofit/>
          </a:bodyPr>
          <a:p>
            <a:pPr algn="ctr"/>
            <a:r>
              <a:rPr b="0" lang="de-DE" sz="4400" spc="-1" strike="noStrike">
                <a:latin typeface="Arial"/>
              </a:rPr>
              <a:t>Format des Titeltextes durch Klicken bearbeiten</a:t>
            </a:r>
            <a:endParaRPr b="0" lang="de-DE" sz="4400" spc="-1" strike="noStrike">
              <a:latin typeface="Arial"/>
            </a:endParaRPr>
          </a:p>
        </p:txBody>
      </p:sp>
      <p:sp>
        <p:nvSpPr>
          <p:cNvPr id="8" name="PlaceHolder 5"/>
          <p:cNvSpPr>
            <a:spLocks noGrp="1"/>
          </p:cNvSpPr>
          <p:nvPr>
            <p:ph type="body"/>
          </p:nvPr>
        </p:nvSpPr>
        <p:spPr>
          <a:xfrm>
            <a:off x="457200" y="1203480"/>
            <a:ext cx="8229240" cy="2982960"/>
          </a:xfrm>
          <a:prstGeom prst="rect">
            <a:avLst/>
          </a:prstGeom>
        </p:spPr>
        <p:txBody>
          <a:bodyPr lIns="0" rIns="0" tIns="0" bIns="0">
            <a:normAutofit fontScale="80000"/>
          </a:bodyPr>
          <a:p>
            <a:pPr marL="432000" indent="-324000">
              <a:spcBef>
                <a:spcPts val="1417"/>
              </a:spcBef>
              <a:buClr>
                <a:srgbClr val="000000"/>
              </a:buClr>
              <a:buSzPct val="45000"/>
              <a:buFont typeface="Wingdings" charset="2"/>
              <a:buChar char=""/>
            </a:pPr>
            <a:r>
              <a:rPr b="0" lang="de-DE" sz="3200" spc="-1" strike="noStrike">
                <a:latin typeface="Arial"/>
              </a:rPr>
              <a:t>Format des Gliederungstextes durch Klicken bearbeiten</a:t>
            </a:r>
            <a:endParaRPr b="0" lang="de-DE" sz="3200" spc="-1" strike="noStrike">
              <a:latin typeface="Arial"/>
            </a:endParaRPr>
          </a:p>
          <a:p>
            <a:pPr lvl="1" marL="864000" indent="-324000">
              <a:spcBef>
                <a:spcPts val="1134"/>
              </a:spcBef>
              <a:buClr>
                <a:srgbClr val="000000"/>
              </a:buClr>
              <a:buSzPct val="75000"/>
              <a:buFont typeface="Symbol" charset="2"/>
              <a:buChar char=""/>
            </a:pPr>
            <a:r>
              <a:rPr b="0" lang="de-DE" sz="2800" spc="-1" strike="noStrike">
                <a:latin typeface="Arial"/>
              </a:rPr>
              <a:t>Zweite Gliederungsebene</a:t>
            </a:r>
            <a:endParaRPr b="0" lang="de-DE" sz="2800" spc="-1" strike="noStrike">
              <a:latin typeface="Arial"/>
            </a:endParaRPr>
          </a:p>
          <a:p>
            <a:pPr lvl="2" marL="1296000" indent="-288000">
              <a:spcBef>
                <a:spcPts val="850"/>
              </a:spcBef>
              <a:buClr>
                <a:srgbClr val="000000"/>
              </a:buClr>
              <a:buSzPct val="45000"/>
              <a:buFont typeface="Wingdings" charset="2"/>
              <a:buChar char=""/>
            </a:pPr>
            <a:r>
              <a:rPr b="0" lang="de-DE" sz="2400" spc="-1" strike="noStrike">
                <a:latin typeface="Arial"/>
              </a:rPr>
              <a:t>Dritte Gliederungsebene</a:t>
            </a:r>
            <a:endParaRPr b="0" lang="de-DE" sz="2400" spc="-1" strike="noStrike">
              <a:latin typeface="Arial"/>
            </a:endParaRPr>
          </a:p>
          <a:p>
            <a:pPr lvl="3" marL="1728000" indent="-216000">
              <a:spcBef>
                <a:spcPts val="567"/>
              </a:spcBef>
              <a:buClr>
                <a:srgbClr val="000000"/>
              </a:buClr>
              <a:buSzPct val="75000"/>
              <a:buFont typeface="Symbol" charset="2"/>
              <a:buChar char=""/>
            </a:pPr>
            <a:r>
              <a:rPr b="0" lang="de-DE" sz="2000" spc="-1" strike="noStrike">
                <a:latin typeface="Arial"/>
              </a:rPr>
              <a:t>Vierte Gliederungsebene</a:t>
            </a:r>
            <a:endParaRPr b="0" lang="de-DE" sz="2000" spc="-1" strike="noStrike">
              <a:latin typeface="Arial"/>
            </a:endParaRPr>
          </a:p>
          <a:p>
            <a:pPr lvl="4" marL="2160000" indent="-216000">
              <a:spcBef>
                <a:spcPts val="283"/>
              </a:spcBef>
              <a:buClr>
                <a:srgbClr val="000000"/>
              </a:buClr>
              <a:buSzPct val="45000"/>
              <a:buFont typeface="Wingdings" charset="2"/>
              <a:buChar char=""/>
            </a:pPr>
            <a:r>
              <a:rPr b="0" lang="de-DE" sz="2000" spc="-1" strike="noStrike">
                <a:latin typeface="Arial"/>
              </a:rPr>
              <a:t>Fünfte Gliederungsebene</a:t>
            </a:r>
            <a:endParaRPr b="0" lang="de-DE" sz="2000" spc="-1" strike="noStrike">
              <a:latin typeface="Arial"/>
            </a:endParaRPr>
          </a:p>
          <a:p>
            <a:pPr lvl="5" marL="2592000" indent="-216000">
              <a:spcBef>
                <a:spcPts val="283"/>
              </a:spcBef>
              <a:buClr>
                <a:srgbClr val="000000"/>
              </a:buClr>
              <a:buSzPct val="45000"/>
              <a:buFont typeface="Wingdings" charset="2"/>
              <a:buChar char=""/>
            </a:pPr>
            <a:r>
              <a:rPr b="0" lang="de-DE" sz="2000" spc="-1" strike="noStrike">
                <a:latin typeface="Arial"/>
              </a:rPr>
              <a:t>Sechste Gliederungsebene</a:t>
            </a:r>
            <a:endParaRPr b="0" lang="de-DE" sz="2000" spc="-1" strike="noStrike">
              <a:latin typeface="Arial"/>
            </a:endParaRPr>
          </a:p>
          <a:p>
            <a:pPr lvl="6" marL="3024000" indent="-216000">
              <a:spcBef>
                <a:spcPts val="283"/>
              </a:spcBef>
              <a:buClr>
                <a:srgbClr val="000000"/>
              </a:buClr>
              <a:buSzPct val="45000"/>
              <a:buFont typeface="Wingdings" charset="2"/>
              <a:buChar char=""/>
            </a:pPr>
            <a:r>
              <a:rPr b="0" lang="de-DE" sz="2000" spc="-1" strike="noStrike">
                <a:latin typeface="Arial"/>
              </a:rPr>
              <a:t>Siebte Gliederungsebene</a:t>
            </a:r>
            <a:endParaRPr b="0" lang="de-D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6"/>
    <p:sldLayoutId id="2147483650"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 id="2147483659" r:id="rId16"/>
    <p:sldLayoutId id="2147483660" r:id="rId17"/>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45" name="Grafik 13" descr=""/>
          <p:cNvPicPr/>
          <p:nvPr/>
        </p:nvPicPr>
        <p:blipFill>
          <a:blip r:embed="rId2"/>
          <a:stretch/>
        </p:blipFill>
        <p:spPr>
          <a:xfrm>
            <a:off x="8173080" y="238680"/>
            <a:ext cx="718920" cy="718920"/>
          </a:xfrm>
          <a:prstGeom prst="rect">
            <a:avLst/>
          </a:prstGeom>
          <a:ln w="0">
            <a:noFill/>
          </a:ln>
        </p:spPr>
      </p:pic>
      <p:sp>
        <p:nvSpPr>
          <p:cNvPr id="46" name="CustomShape 1"/>
          <p:cNvSpPr/>
          <p:nvPr/>
        </p:nvSpPr>
        <p:spPr>
          <a:xfrm>
            <a:off x="250920" y="4635000"/>
            <a:ext cx="3559320" cy="304200"/>
          </a:xfrm>
          <a:prstGeom prst="rect">
            <a:avLst/>
          </a:prstGeom>
          <a:noFill/>
          <a:ln w="0">
            <a:noFill/>
          </a:ln>
        </p:spPr>
        <p:style>
          <a:lnRef idx="0"/>
          <a:fillRef idx="0"/>
          <a:effectRef idx="0"/>
          <a:fontRef idx="minor"/>
        </p:style>
        <p:txBody>
          <a:bodyPr lIns="0" rIns="0" tIns="0" bIns="0" anchor="b">
            <a:spAutoFit/>
          </a:bodyPr>
          <a:p>
            <a:pPr>
              <a:lnSpc>
                <a:spcPct val="100000"/>
              </a:lnSpc>
              <a:tabLst>
                <a:tab algn="l" pos="0"/>
              </a:tabLst>
            </a:pPr>
            <a:r>
              <a:rPr b="0" lang="de-DE" sz="1000" spc="-1" strike="noStrike">
                <a:solidFill>
                  <a:srgbClr val="3c3c3b"/>
                </a:solidFill>
                <a:latin typeface="Meta IGM"/>
                <a:ea typeface="DejaVu Sans"/>
              </a:rPr>
              <a:t>Mobilität aus Zukunft entwickeln </a:t>
            </a:r>
            <a:endParaRPr b="0" lang="de-DE" sz="1000" spc="-1" strike="noStrike">
              <a:latin typeface="Arial"/>
            </a:endParaRPr>
          </a:p>
          <a:p>
            <a:pPr>
              <a:lnSpc>
                <a:spcPct val="100000"/>
              </a:lnSpc>
              <a:tabLst>
                <a:tab algn="l" pos="0"/>
              </a:tabLst>
            </a:pPr>
            <a:r>
              <a:rPr b="0" lang="de-DE" sz="1000" spc="-1" strike="noStrike">
                <a:solidFill>
                  <a:srgbClr val="3c3c3b"/>
                </a:solidFill>
                <a:latin typeface="Meta IGM"/>
                <a:ea typeface="DejaVu Sans"/>
              </a:rPr>
              <a:t>Hans Lawitzke Witich Roßmann</a:t>
            </a:r>
            <a:endParaRPr b="0" lang="de-DE" sz="1000" spc="-1" strike="noStrike">
              <a:latin typeface="Arial"/>
            </a:endParaRPr>
          </a:p>
        </p:txBody>
      </p:sp>
      <p:sp>
        <p:nvSpPr>
          <p:cNvPr id="47" name="CustomShape 2"/>
          <p:cNvSpPr/>
          <p:nvPr/>
        </p:nvSpPr>
        <p:spPr>
          <a:xfrm>
            <a:off x="4134960" y="4678200"/>
            <a:ext cx="883080" cy="270720"/>
          </a:xfrm>
          <a:prstGeom prst="rect">
            <a:avLst/>
          </a:prstGeom>
          <a:noFill/>
          <a:ln w="0">
            <a:noFill/>
          </a:ln>
        </p:spPr>
        <p:style>
          <a:lnRef idx="0"/>
          <a:fillRef idx="0"/>
          <a:effectRef idx="0"/>
          <a:fontRef idx="minor"/>
        </p:style>
        <p:txBody>
          <a:bodyPr lIns="0" rIns="0" tIns="0" bIns="0" anchor="b">
            <a:noAutofit/>
          </a:bodyPr>
          <a:p>
            <a:pPr algn="ctr">
              <a:lnSpc>
                <a:spcPct val="90000"/>
              </a:lnSpc>
              <a:spcBef>
                <a:spcPts val="751"/>
              </a:spcBef>
              <a:tabLst>
                <a:tab algn="l" pos="0"/>
              </a:tabLst>
            </a:pPr>
            <a:fld id="{3EF26E60-809E-4F1C-B8F0-2A79B7963A5D}" type="slidenum">
              <a:rPr b="0" lang="de-DE" sz="1000" spc="-1" strike="noStrike">
                <a:solidFill>
                  <a:srgbClr val="3c3c3b"/>
                </a:solidFill>
                <a:latin typeface="Meta IGM"/>
                <a:ea typeface="DejaVu Sans"/>
              </a:rPr>
              <a:t>&lt;Foliennummer&gt;</a:t>
            </a:fld>
            <a:endParaRPr b="0" lang="de-DE" sz="1000" spc="-1" strike="noStrike">
              <a:latin typeface="Arial"/>
            </a:endParaRPr>
          </a:p>
        </p:txBody>
      </p:sp>
      <p:sp>
        <p:nvSpPr>
          <p:cNvPr id="48" name="PlaceHolder 3"/>
          <p:cNvSpPr>
            <a:spLocks noGrp="1"/>
          </p:cNvSpPr>
          <p:nvPr>
            <p:ph type="title"/>
          </p:nvPr>
        </p:nvSpPr>
        <p:spPr>
          <a:xfrm>
            <a:off x="457200" y="205200"/>
            <a:ext cx="8229240" cy="858600"/>
          </a:xfrm>
          <a:prstGeom prst="rect">
            <a:avLst/>
          </a:prstGeom>
        </p:spPr>
        <p:txBody>
          <a:bodyPr lIns="0" rIns="0" tIns="0" bIns="0" anchor="ctr">
            <a:noAutofit/>
          </a:bodyPr>
          <a:p>
            <a:pPr algn="ctr"/>
            <a:r>
              <a:rPr b="0" lang="de-DE" sz="4400" spc="-1" strike="noStrike">
                <a:latin typeface="Arial"/>
              </a:rPr>
              <a:t>Format des Titeltextes durch Klicken bearbeiten</a:t>
            </a:r>
            <a:endParaRPr b="0" lang="de-DE" sz="4400" spc="-1" strike="noStrike">
              <a:latin typeface="Arial"/>
            </a:endParaRPr>
          </a:p>
        </p:txBody>
      </p:sp>
      <p:sp>
        <p:nvSpPr>
          <p:cNvPr id="49" name="PlaceHolder 4"/>
          <p:cNvSpPr>
            <a:spLocks noGrp="1"/>
          </p:cNvSpPr>
          <p:nvPr>
            <p:ph type="body"/>
          </p:nvPr>
        </p:nvSpPr>
        <p:spPr>
          <a:xfrm>
            <a:off x="457200" y="1203480"/>
            <a:ext cx="8229240" cy="2982960"/>
          </a:xfrm>
          <a:prstGeom prst="rect">
            <a:avLst/>
          </a:prstGeom>
        </p:spPr>
        <p:txBody>
          <a:bodyPr lIns="0" rIns="0" tIns="0" bIns="0">
            <a:normAutofit fontScale="88000"/>
          </a:bodyPr>
          <a:p>
            <a:pPr marL="432000" indent="-324000">
              <a:spcBef>
                <a:spcPts val="1417"/>
              </a:spcBef>
              <a:buClr>
                <a:srgbClr val="000000"/>
              </a:buClr>
              <a:buSzPct val="45000"/>
              <a:buFont typeface="Wingdings" charset="2"/>
              <a:buChar char=""/>
            </a:pPr>
            <a:r>
              <a:rPr b="0" lang="de-DE" sz="3200" spc="-1" strike="noStrike">
                <a:latin typeface="Arial"/>
              </a:rPr>
              <a:t>Format des Gliederungstextes durch Klicken bearbeiten</a:t>
            </a:r>
            <a:endParaRPr b="0" lang="de-DE" sz="3200" spc="-1" strike="noStrike">
              <a:latin typeface="Arial"/>
            </a:endParaRPr>
          </a:p>
          <a:p>
            <a:pPr lvl="1" marL="864000" indent="-324000">
              <a:spcBef>
                <a:spcPts val="1134"/>
              </a:spcBef>
              <a:buClr>
                <a:srgbClr val="000000"/>
              </a:buClr>
              <a:buSzPct val="75000"/>
              <a:buFont typeface="Symbol" charset="2"/>
              <a:buChar char=""/>
            </a:pPr>
            <a:r>
              <a:rPr b="0" lang="de-DE" sz="2800" spc="-1" strike="noStrike">
                <a:latin typeface="Arial"/>
              </a:rPr>
              <a:t>Zweite Gliederungsebene</a:t>
            </a:r>
            <a:endParaRPr b="0" lang="de-DE" sz="2800" spc="-1" strike="noStrike">
              <a:latin typeface="Arial"/>
            </a:endParaRPr>
          </a:p>
          <a:p>
            <a:pPr lvl="2" marL="1296000" indent="-288000">
              <a:spcBef>
                <a:spcPts val="850"/>
              </a:spcBef>
              <a:buClr>
                <a:srgbClr val="000000"/>
              </a:buClr>
              <a:buSzPct val="45000"/>
              <a:buFont typeface="Wingdings" charset="2"/>
              <a:buChar char=""/>
            </a:pPr>
            <a:r>
              <a:rPr b="0" lang="de-DE" sz="2400" spc="-1" strike="noStrike">
                <a:latin typeface="Arial"/>
              </a:rPr>
              <a:t>Dritte Gliederungsebene</a:t>
            </a:r>
            <a:endParaRPr b="0" lang="de-DE" sz="2400" spc="-1" strike="noStrike">
              <a:latin typeface="Arial"/>
            </a:endParaRPr>
          </a:p>
          <a:p>
            <a:pPr lvl="3" marL="1728000" indent="-216000">
              <a:spcBef>
                <a:spcPts val="567"/>
              </a:spcBef>
              <a:buClr>
                <a:srgbClr val="000000"/>
              </a:buClr>
              <a:buSzPct val="75000"/>
              <a:buFont typeface="Symbol" charset="2"/>
              <a:buChar char=""/>
            </a:pPr>
            <a:r>
              <a:rPr b="0" lang="de-DE" sz="2000" spc="-1" strike="noStrike">
                <a:latin typeface="Arial"/>
              </a:rPr>
              <a:t>Vierte Gliederungsebene</a:t>
            </a:r>
            <a:endParaRPr b="0" lang="de-DE" sz="2000" spc="-1" strike="noStrike">
              <a:latin typeface="Arial"/>
            </a:endParaRPr>
          </a:p>
          <a:p>
            <a:pPr lvl="4" marL="2160000" indent="-216000">
              <a:spcBef>
                <a:spcPts val="283"/>
              </a:spcBef>
              <a:buClr>
                <a:srgbClr val="000000"/>
              </a:buClr>
              <a:buSzPct val="45000"/>
              <a:buFont typeface="Wingdings" charset="2"/>
              <a:buChar char=""/>
            </a:pPr>
            <a:r>
              <a:rPr b="0" lang="de-DE" sz="2000" spc="-1" strike="noStrike">
                <a:latin typeface="Arial"/>
              </a:rPr>
              <a:t>Fünfte Gliederungsebene</a:t>
            </a:r>
            <a:endParaRPr b="0" lang="de-DE" sz="2000" spc="-1" strike="noStrike">
              <a:latin typeface="Arial"/>
            </a:endParaRPr>
          </a:p>
          <a:p>
            <a:pPr lvl="5" marL="2592000" indent="-216000">
              <a:spcBef>
                <a:spcPts val="283"/>
              </a:spcBef>
              <a:buClr>
                <a:srgbClr val="000000"/>
              </a:buClr>
              <a:buSzPct val="45000"/>
              <a:buFont typeface="Wingdings" charset="2"/>
              <a:buChar char=""/>
            </a:pPr>
            <a:r>
              <a:rPr b="0" lang="de-DE" sz="2000" spc="-1" strike="noStrike">
                <a:latin typeface="Arial"/>
              </a:rPr>
              <a:t>Sechste Gliederungsebene</a:t>
            </a:r>
            <a:endParaRPr b="0" lang="de-DE" sz="2000" spc="-1" strike="noStrike">
              <a:latin typeface="Arial"/>
            </a:endParaRPr>
          </a:p>
          <a:p>
            <a:pPr lvl="6" marL="3024000" indent="-216000">
              <a:spcBef>
                <a:spcPts val="283"/>
              </a:spcBef>
              <a:buClr>
                <a:srgbClr val="000000"/>
              </a:buClr>
              <a:buSzPct val="45000"/>
              <a:buFont typeface="Wingdings" charset="2"/>
              <a:buChar char=""/>
            </a:pPr>
            <a:r>
              <a:rPr b="0" lang="de-DE" sz="2000" spc="-1" strike="noStrike">
                <a:latin typeface="Arial"/>
              </a:rPr>
              <a:t>Siebte Gliederungsebene</a:t>
            </a:r>
            <a:endParaRPr b="0" lang="de-D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86" name="Grafik 13" descr=""/>
          <p:cNvPicPr/>
          <p:nvPr/>
        </p:nvPicPr>
        <p:blipFill>
          <a:blip r:embed="rId2"/>
          <a:stretch/>
        </p:blipFill>
        <p:spPr>
          <a:xfrm>
            <a:off x="8173080" y="238680"/>
            <a:ext cx="718920" cy="718920"/>
          </a:xfrm>
          <a:prstGeom prst="rect">
            <a:avLst/>
          </a:prstGeom>
          <a:ln w="0">
            <a:noFill/>
          </a:ln>
        </p:spPr>
      </p:pic>
      <p:sp>
        <p:nvSpPr>
          <p:cNvPr id="87" name="CustomShape 1"/>
          <p:cNvSpPr/>
          <p:nvPr/>
        </p:nvSpPr>
        <p:spPr>
          <a:xfrm>
            <a:off x="250920" y="4635000"/>
            <a:ext cx="3559320" cy="304200"/>
          </a:xfrm>
          <a:prstGeom prst="rect">
            <a:avLst/>
          </a:prstGeom>
          <a:noFill/>
          <a:ln w="0">
            <a:noFill/>
          </a:ln>
        </p:spPr>
        <p:style>
          <a:lnRef idx="0"/>
          <a:fillRef idx="0"/>
          <a:effectRef idx="0"/>
          <a:fontRef idx="minor"/>
        </p:style>
        <p:txBody>
          <a:bodyPr lIns="0" rIns="0" tIns="0" bIns="0" anchor="b">
            <a:spAutoFit/>
          </a:bodyPr>
          <a:p>
            <a:pPr>
              <a:lnSpc>
                <a:spcPct val="100000"/>
              </a:lnSpc>
              <a:tabLst>
                <a:tab algn="l" pos="0"/>
              </a:tabLst>
            </a:pPr>
            <a:r>
              <a:rPr b="0" lang="de-DE" sz="1000" spc="-1" strike="noStrike">
                <a:solidFill>
                  <a:srgbClr val="3c3c3b"/>
                </a:solidFill>
                <a:latin typeface="Meta IGM"/>
                <a:ea typeface="DejaVu Sans"/>
              </a:rPr>
              <a:t>Mobilität aus Zukunft entwickeln </a:t>
            </a:r>
            <a:endParaRPr b="0" lang="de-DE" sz="1000" spc="-1" strike="noStrike">
              <a:latin typeface="Arial"/>
            </a:endParaRPr>
          </a:p>
          <a:p>
            <a:pPr>
              <a:lnSpc>
                <a:spcPct val="100000"/>
              </a:lnSpc>
              <a:tabLst>
                <a:tab algn="l" pos="0"/>
              </a:tabLst>
            </a:pPr>
            <a:r>
              <a:rPr b="0" lang="de-DE" sz="1000" spc="-1" strike="noStrike">
                <a:solidFill>
                  <a:srgbClr val="3c3c3b"/>
                </a:solidFill>
                <a:latin typeface="Meta IGM"/>
                <a:ea typeface="DejaVu Sans"/>
              </a:rPr>
              <a:t>Hans Lawitzke Witich Roßmann</a:t>
            </a:r>
            <a:endParaRPr b="0" lang="de-DE" sz="1000" spc="-1" strike="noStrike">
              <a:latin typeface="Arial"/>
            </a:endParaRPr>
          </a:p>
        </p:txBody>
      </p:sp>
      <p:sp>
        <p:nvSpPr>
          <p:cNvPr id="88" name="CustomShape 2"/>
          <p:cNvSpPr/>
          <p:nvPr/>
        </p:nvSpPr>
        <p:spPr>
          <a:xfrm>
            <a:off x="4134960" y="4678200"/>
            <a:ext cx="883080" cy="270720"/>
          </a:xfrm>
          <a:prstGeom prst="rect">
            <a:avLst/>
          </a:prstGeom>
          <a:noFill/>
          <a:ln w="0">
            <a:noFill/>
          </a:ln>
        </p:spPr>
        <p:style>
          <a:lnRef idx="0"/>
          <a:fillRef idx="0"/>
          <a:effectRef idx="0"/>
          <a:fontRef idx="minor"/>
        </p:style>
        <p:txBody>
          <a:bodyPr lIns="0" rIns="0" tIns="0" bIns="0" anchor="b">
            <a:noAutofit/>
          </a:bodyPr>
          <a:p>
            <a:pPr algn="ctr">
              <a:lnSpc>
                <a:spcPct val="90000"/>
              </a:lnSpc>
              <a:spcBef>
                <a:spcPts val="751"/>
              </a:spcBef>
              <a:tabLst>
                <a:tab algn="l" pos="0"/>
              </a:tabLst>
            </a:pPr>
            <a:fld id="{04A19C96-4556-4E4B-AEFC-722786699A9A}" type="slidenum">
              <a:rPr b="0" lang="de-DE" sz="1000" spc="-1" strike="noStrike">
                <a:solidFill>
                  <a:srgbClr val="3c3c3b"/>
                </a:solidFill>
                <a:latin typeface="Meta IGM"/>
                <a:ea typeface="DejaVu Sans"/>
              </a:rPr>
              <a:t>&lt;Foliennummer&gt;</a:t>
            </a:fld>
            <a:endParaRPr b="0" lang="de-DE" sz="1000" spc="-1" strike="noStrike">
              <a:latin typeface="Arial"/>
            </a:endParaRPr>
          </a:p>
        </p:txBody>
      </p:sp>
      <p:sp>
        <p:nvSpPr>
          <p:cNvPr id="89" name="PlaceHolder 3"/>
          <p:cNvSpPr>
            <a:spLocks noGrp="1"/>
          </p:cNvSpPr>
          <p:nvPr>
            <p:ph type="title"/>
          </p:nvPr>
        </p:nvSpPr>
        <p:spPr>
          <a:xfrm>
            <a:off x="457200" y="205200"/>
            <a:ext cx="8229240" cy="858600"/>
          </a:xfrm>
          <a:prstGeom prst="rect">
            <a:avLst/>
          </a:prstGeom>
        </p:spPr>
        <p:txBody>
          <a:bodyPr lIns="0" rIns="0" tIns="0" bIns="0" anchor="ctr">
            <a:noAutofit/>
          </a:bodyPr>
          <a:p>
            <a:pPr algn="ctr"/>
            <a:r>
              <a:rPr b="0" lang="de-DE" sz="4400" spc="-1" strike="noStrike">
                <a:latin typeface="Arial"/>
              </a:rPr>
              <a:t>Format des Titeltextes durch Klicken bearbeiten</a:t>
            </a:r>
            <a:endParaRPr b="0" lang="de-DE" sz="4400" spc="-1" strike="noStrike">
              <a:latin typeface="Arial"/>
            </a:endParaRPr>
          </a:p>
        </p:txBody>
      </p:sp>
      <p:sp>
        <p:nvSpPr>
          <p:cNvPr id="90" name="PlaceHolder 4"/>
          <p:cNvSpPr>
            <a:spLocks noGrp="1"/>
          </p:cNvSpPr>
          <p:nvPr>
            <p:ph type="body"/>
          </p:nvPr>
        </p:nvSpPr>
        <p:spPr>
          <a:xfrm>
            <a:off x="457200" y="1203480"/>
            <a:ext cx="8229240" cy="2982960"/>
          </a:xfrm>
          <a:prstGeom prst="rect">
            <a:avLst/>
          </a:prstGeom>
        </p:spPr>
        <p:txBody>
          <a:bodyPr lIns="0" rIns="0" tIns="0" bIns="0">
            <a:normAutofit fontScale="88000"/>
          </a:bodyPr>
          <a:p>
            <a:pPr marL="432000" indent="-324000">
              <a:spcBef>
                <a:spcPts val="1417"/>
              </a:spcBef>
              <a:buClr>
                <a:srgbClr val="000000"/>
              </a:buClr>
              <a:buSzPct val="45000"/>
              <a:buFont typeface="Wingdings" charset="2"/>
              <a:buChar char=""/>
            </a:pPr>
            <a:r>
              <a:rPr b="0" lang="de-DE" sz="3200" spc="-1" strike="noStrike">
                <a:latin typeface="Arial"/>
              </a:rPr>
              <a:t>Format des Gliederungstextes durch Klicken bearbeiten</a:t>
            </a:r>
            <a:endParaRPr b="0" lang="de-DE" sz="3200" spc="-1" strike="noStrike">
              <a:latin typeface="Arial"/>
            </a:endParaRPr>
          </a:p>
          <a:p>
            <a:pPr lvl="1" marL="864000" indent="-324000">
              <a:spcBef>
                <a:spcPts val="1134"/>
              </a:spcBef>
              <a:buClr>
                <a:srgbClr val="000000"/>
              </a:buClr>
              <a:buSzPct val="75000"/>
              <a:buFont typeface="Symbol" charset="2"/>
              <a:buChar char=""/>
            </a:pPr>
            <a:r>
              <a:rPr b="0" lang="de-DE" sz="2800" spc="-1" strike="noStrike">
                <a:latin typeface="Arial"/>
              </a:rPr>
              <a:t>Zweite Gliederungsebene</a:t>
            </a:r>
            <a:endParaRPr b="0" lang="de-DE" sz="2800" spc="-1" strike="noStrike">
              <a:latin typeface="Arial"/>
            </a:endParaRPr>
          </a:p>
          <a:p>
            <a:pPr lvl="2" marL="1296000" indent="-288000">
              <a:spcBef>
                <a:spcPts val="850"/>
              </a:spcBef>
              <a:buClr>
                <a:srgbClr val="000000"/>
              </a:buClr>
              <a:buSzPct val="45000"/>
              <a:buFont typeface="Wingdings" charset="2"/>
              <a:buChar char=""/>
            </a:pPr>
            <a:r>
              <a:rPr b="0" lang="de-DE" sz="2400" spc="-1" strike="noStrike">
                <a:latin typeface="Arial"/>
              </a:rPr>
              <a:t>Dritte Gliederungsebene</a:t>
            </a:r>
            <a:endParaRPr b="0" lang="de-DE" sz="2400" spc="-1" strike="noStrike">
              <a:latin typeface="Arial"/>
            </a:endParaRPr>
          </a:p>
          <a:p>
            <a:pPr lvl="3" marL="1728000" indent="-216000">
              <a:spcBef>
                <a:spcPts val="567"/>
              </a:spcBef>
              <a:buClr>
                <a:srgbClr val="000000"/>
              </a:buClr>
              <a:buSzPct val="75000"/>
              <a:buFont typeface="Symbol" charset="2"/>
              <a:buChar char=""/>
            </a:pPr>
            <a:r>
              <a:rPr b="0" lang="de-DE" sz="2000" spc="-1" strike="noStrike">
                <a:latin typeface="Arial"/>
              </a:rPr>
              <a:t>Vierte Gliederungsebene</a:t>
            </a:r>
            <a:endParaRPr b="0" lang="de-DE" sz="2000" spc="-1" strike="noStrike">
              <a:latin typeface="Arial"/>
            </a:endParaRPr>
          </a:p>
          <a:p>
            <a:pPr lvl="4" marL="2160000" indent="-216000">
              <a:spcBef>
                <a:spcPts val="283"/>
              </a:spcBef>
              <a:buClr>
                <a:srgbClr val="000000"/>
              </a:buClr>
              <a:buSzPct val="45000"/>
              <a:buFont typeface="Wingdings" charset="2"/>
              <a:buChar char=""/>
            </a:pPr>
            <a:r>
              <a:rPr b="0" lang="de-DE" sz="2000" spc="-1" strike="noStrike">
                <a:latin typeface="Arial"/>
              </a:rPr>
              <a:t>Fünfte Gliederungsebene</a:t>
            </a:r>
            <a:endParaRPr b="0" lang="de-DE" sz="2000" spc="-1" strike="noStrike">
              <a:latin typeface="Arial"/>
            </a:endParaRPr>
          </a:p>
          <a:p>
            <a:pPr lvl="5" marL="2592000" indent="-216000">
              <a:spcBef>
                <a:spcPts val="283"/>
              </a:spcBef>
              <a:buClr>
                <a:srgbClr val="000000"/>
              </a:buClr>
              <a:buSzPct val="45000"/>
              <a:buFont typeface="Wingdings" charset="2"/>
              <a:buChar char=""/>
            </a:pPr>
            <a:r>
              <a:rPr b="0" lang="de-DE" sz="2000" spc="-1" strike="noStrike">
                <a:latin typeface="Arial"/>
              </a:rPr>
              <a:t>Sechste Gliederungsebene</a:t>
            </a:r>
            <a:endParaRPr b="0" lang="de-DE" sz="2000" spc="-1" strike="noStrike">
              <a:latin typeface="Arial"/>
            </a:endParaRPr>
          </a:p>
          <a:p>
            <a:pPr lvl="6" marL="3024000" indent="-216000">
              <a:spcBef>
                <a:spcPts val="283"/>
              </a:spcBef>
              <a:buClr>
                <a:srgbClr val="000000"/>
              </a:buClr>
              <a:buSzPct val="45000"/>
              <a:buFont typeface="Wingdings" charset="2"/>
              <a:buChar char=""/>
            </a:pPr>
            <a:r>
              <a:rPr b="0" lang="de-DE" sz="2000" spc="-1" strike="noStrike">
                <a:latin typeface="Arial"/>
              </a:rPr>
              <a:t>Siebte Gliederungsebene</a:t>
            </a:r>
            <a:endParaRPr b="0" lang="de-D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24.png"/><Relationship Id="rId2" Type="http://schemas.openxmlformats.org/officeDocument/2006/relationships/image" Target="../media/image25.png"/><Relationship Id="rId3" Type="http://schemas.openxmlformats.org/officeDocument/2006/relationships/image" Target="../media/image26.png"/><Relationship Id="rId4" Type="http://schemas.openxmlformats.org/officeDocument/2006/relationships/image" Target="../media/image27.png"/><Relationship Id="rId5"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image" Target="../media/image28.png"/><Relationship Id="rId2" Type="http://schemas.openxmlformats.org/officeDocument/2006/relationships/image" Target="../media/image29.png"/><Relationship Id="rId3" Type="http://schemas.openxmlformats.org/officeDocument/2006/relationships/image" Target="../media/image30.png"/><Relationship Id="rId4" Type="http://schemas.openxmlformats.org/officeDocument/2006/relationships/image" Target="../media/image31.png"/><Relationship Id="rId5" Type="http://schemas.openxmlformats.org/officeDocument/2006/relationships/image" Target="../media/image32.png"/><Relationship Id="rId6"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image" Target="../media/image33.png"/><Relationship Id="rId2" Type="http://schemas.openxmlformats.org/officeDocument/2006/relationships/image" Target="../media/image34.png"/><Relationship Id="rId3" Type="http://schemas.openxmlformats.org/officeDocument/2006/relationships/image" Target="../media/image35.png"/><Relationship Id="rId4" Type="http://schemas.openxmlformats.org/officeDocument/2006/relationships/image" Target="../media/image36.png"/><Relationship Id="rId5" Type="http://schemas.openxmlformats.org/officeDocument/2006/relationships/image" Target="../media/image37.png"/><Relationship Id="rId6" Type="http://schemas.openxmlformats.org/officeDocument/2006/relationships/image" Target="../media/image38.png"/><Relationship Id="rId7"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image" Target="../media/image39.png"/><Relationship Id="rId2" Type="http://schemas.openxmlformats.org/officeDocument/2006/relationships/image" Target="../media/image40.png"/><Relationship Id="rId3" Type="http://schemas.openxmlformats.org/officeDocument/2006/relationships/image" Target="../media/image41.png"/><Relationship Id="rId4" Type="http://schemas.openxmlformats.org/officeDocument/2006/relationships/image" Target="../media/image42.png"/><Relationship Id="rId5" Type="http://schemas.openxmlformats.org/officeDocument/2006/relationships/image" Target="../media/image43.png"/><Relationship Id="rId6" Type="http://schemas.openxmlformats.org/officeDocument/2006/relationships/image" Target="../media/image44.png"/><Relationship Id="rId7" Type="http://schemas.openxmlformats.org/officeDocument/2006/relationships/image" Target="../media/image45.png"/><Relationship Id="rId8" Type="http://schemas.openxmlformats.org/officeDocument/2006/relationships/image" Target="../media/image46.png"/><Relationship Id="rId9"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image" Target="../media/image47.png"/><Relationship Id="rId2" Type="http://schemas.openxmlformats.org/officeDocument/2006/relationships/image" Target="../media/image48.png"/><Relationship Id="rId3" Type="http://schemas.openxmlformats.org/officeDocument/2006/relationships/image" Target="../media/image49.png"/><Relationship Id="rId4" Type="http://schemas.openxmlformats.org/officeDocument/2006/relationships/image" Target="../media/image50.png"/><Relationship Id="rId5" Type="http://schemas.openxmlformats.org/officeDocument/2006/relationships/image" Target="../media/image51.png"/><Relationship Id="rId6" Type="http://schemas.openxmlformats.org/officeDocument/2006/relationships/image" Target="../media/image52.png"/><Relationship Id="rId7" Type="http://schemas.openxmlformats.org/officeDocument/2006/relationships/image" Target="../media/image53.png"/><Relationship Id="rId8" Type="http://schemas.openxmlformats.org/officeDocument/2006/relationships/image" Target="../media/image54.png"/><Relationship Id="rId9"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image" Target="../media/image55.png"/><Relationship Id="rId2" Type="http://schemas.openxmlformats.org/officeDocument/2006/relationships/image" Target="../media/image56.png"/><Relationship Id="rId3" Type="http://schemas.openxmlformats.org/officeDocument/2006/relationships/image" Target="../media/image57.png"/><Relationship Id="rId4" Type="http://schemas.openxmlformats.org/officeDocument/2006/relationships/image" Target="../media/image58.png"/><Relationship Id="rId5"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8.png"/><Relationship Id="rId3"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1.png"/><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png"/><Relationship Id="rId6"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image" Target="../media/image16.png"/><Relationship Id="rId3" Type="http://schemas.openxmlformats.org/officeDocument/2006/relationships/image" Target="../media/image17.png"/><Relationship Id="rId4" Type="http://schemas.openxmlformats.org/officeDocument/2006/relationships/image" Target="../media/image18.png"/><Relationship Id="rId5"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image" Target="../media/image19.png"/><Relationship Id="rId2" Type="http://schemas.openxmlformats.org/officeDocument/2006/relationships/image" Target="../media/image20.png"/><Relationship Id="rId3" Type="http://schemas.openxmlformats.org/officeDocument/2006/relationships/image" Target="../media/image21.png"/><Relationship Id="rId4"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hyperlink" Target="http://www.mobilitaet-in-deutschland.de/pdf/MiD2017_Zeitreihenbericht_2002_2008_2017.pdf" TargetMode="External"/><Relationship Id="rId2"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image" Target="../media/image22.wmf"/><Relationship Id="rId2" Type="http://schemas.openxmlformats.org/officeDocument/2006/relationships/image" Target="../media/image23.wmf"/><Relationship Id="rId3"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CustomShape 1"/>
          <p:cNvSpPr/>
          <p:nvPr/>
        </p:nvSpPr>
        <p:spPr>
          <a:xfrm>
            <a:off x="250920" y="2876400"/>
            <a:ext cx="4857840" cy="1540440"/>
          </a:xfrm>
          <a:prstGeom prst="rect">
            <a:avLst/>
          </a:prstGeom>
          <a:noFill/>
          <a:ln w="0">
            <a:noFill/>
          </a:ln>
        </p:spPr>
        <p:style>
          <a:lnRef idx="0"/>
          <a:fillRef idx="0"/>
          <a:effectRef idx="0"/>
          <a:fontRef idx="minor"/>
        </p:style>
        <p:txBody>
          <a:bodyPr lIns="0" rIns="0" tIns="0" bIns="0" anchor="b">
            <a:noAutofit/>
          </a:bodyPr>
          <a:p>
            <a:pPr>
              <a:lnSpc>
                <a:spcPct val="90000"/>
              </a:lnSpc>
            </a:pPr>
            <a:r>
              <a:rPr b="1" lang="de-DE" sz="3500" spc="194" strike="noStrike" cap="all">
                <a:solidFill>
                  <a:srgbClr val="ffffff"/>
                </a:solidFill>
                <a:latin typeface="Meta Head IGM Cond Black"/>
                <a:ea typeface="DejaVu Sans"/>
              </a:rPr>
              <a:t>Mobilität aus der Zukunft entwickeln</a:t>
            </a:r>
            <a:br/>
            <a:r>
              <a:rPr b="1" lang="de-DE" sz="3500" spc="194" strike="noStrike" cap="all">
                <a:solidFill>
                  <a:srgbClr val="ffffff"/>
                </a:solidFill>
                <a:latin typeface="Meta Head IGM Cond Black"/>
                <a:ea typeface="DejaVu Sans"/>
              </a:rPr>
              <a:t>Hans Lawitzke</a:t>
            </a:r>
            <a:br/>
            <a:r>
              <a:rPr b="1" lang="de-DE" sz="3500" spc="194" strike="noStrike" cap="all">
                <a:solidFill>
                  <a:srgbClr val="ffffff"/>
                </a:solidFill>
                <a:latin typeface="Meta Head IGM Cond Black"/>
                <a:ea typeface="DejaVu Sans"/>
              </a:rPr>
              <a:t>Witich Rossmann</a:t>
            </a:r>
            <a:endParaRPr b="0" lang="de-DE" sz="35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0" y="266040"/>
            <a:ext cx="8641440" cy="452880"/>
          </a:xfrm>
          <a:prstGeom prst="rect">
            <a:avLst/>
          </a:prstGeom>
          <a:noFill/>
          <a:ln w="0">
            <a:noFill/>
          </a:ln>
        </p:spPr>
        <p:style>
          <a:lnRef idx="0"/>
          <a:fillRef idx="0"/>
          <a:effectRef idx="0"/>
          <a:fontRef idx="minor"/>
        </p:style>
        <p:txBody>
          <a:bodyPr lIns="0" rIns="0" tIns="0" bIns="0">
            <a:noAutofit/>
          </a:bodyPr>
          <a:p>
            <a:pPr>
              <a:lnSpc>
                <a:spcPct val="90000"/>
              </a:lnSpc>
            </a:pPr>
            <a:r>
              <a:rPr b="1" lang="de-DE" sz="4000" spc="194" strike="noStrike" cap="all">
                <a:solidFill>
                  <a:srgbClr val="e3051b"/>
                </a:solidFill>
                <a:latin typeface="Meta Head IGM Cond Black"/>
                <a:ea typeface="DejaVu Sans"/>
              </a:rPr>
              <a:t>Mobilitätswende Verkehrswende</a:t>
            </a:r>
            <a:endParaRPr b="0" lang="de-DE" sz="4000" spc="-1" strike="noStrike">
              <a:latin typeface="Arial"/>
            </a:endParaRPr>
          </a:p>
        </p:txBody>
      </p:sp>
      <p:sp>
        <p:nvSpPr>
          <p:cNvPr id="151" name="CustomShape 2"/>
          <p:cNvSpPr/>
          <p:nvPr/>
        </p:nvSpPr>
        <p:spPr>
          <a:xfrm>
            <a:off x="90360" y="1849680"/>
            <a:ext cx="8641440" cy="2811960"/>
          </a:xfrm>
          <a:prstGeom prst="rect">
            <a:avLst/>
          </a:prstGeom>
          <a:noFill/>
          <a:ln w="0">
            <a:noFill/>
          </a:ln>
        </p:spPr>
        <p:style>
          <a:lnRef idx="0"/>
          <a:fillRef idx="0"/>
          <a:effectRef idx="0"/>
          <a:fontRef idx="minor"/>
        </p:style>
        <p:txBody>
          <a:bodyPr lIns="0" rIns="0" tIns="0" bIns="0">
            <a:noAutofit/>
          </a:bodyPr>
          <a:p>
            <a:pPr marL="280800" indent="-278280">
              <a:lnSpc>
                <a:spcPct val="90000"/>
              </a:lnSpc>
              <a:spcBef>
                <a:spcPts val="751"/>
              </a:spcBef>
              <a:buSzPct val="100045"/>
              <a:buBlip>
                <a:blip r:embed="rId1"/>
              </a:buBlip>
            </a:pPr>
            <a:r>
              <a:rPr b="0" i="1" lang="de-DE" sz="1800" spc="-1" strike="noStrike">
                <a:solidFill>
                  <a:srgbClr val="3c3c3b"/>
                </a:solidFill>
                <a:latin typeface="Meta IGM"/>
                <a:ea typeface="DejaVu Sans"/>
              </a:rPr>
              <a:t>Vermeidung von Verkehren</a:t>
            </a:r>
            <a:r>
              <a:rPr b="0" lang="de-DE" sz="1800" spc="-1" strike="noStrike">
                <a:solidFill>
                  <a:srgbClr val="3c3c3b"/>
                </a:solidFill>
                <a:latin typeface="Meta IGM"/>
                <a:ea typeface="DejaVu Sans"/>
              </a:rPr>
              <a:t> durch neue Städte-/Raumpolitik (Stadt der kurzen Wege), De-globalisierung und Digitalisierung (Home-Office, Online Shopping, digitale Verwaltung).</a:t>
            </a:r>
            <a:endParaRPr b="0" lang="de-DE" sz="1800" spc="-1" strike="noStrike">
              <a:latin typeface="Arial"/>
            </a:endParaRPr>
          </a:p>
          <a:p>
            <a:pPr marL="280800" indent="-278280">
              <a:lnSpc>
                <a:spcPct val="90000"/>
              </a:lnSpc>
              <a:spcBef>
                <a:spcPts val="751"/>
              </a:spcBef>
              <a:buSzPct val="100045"/>
              <a:buBlip>
                <a:blip r:embed="rId2"/>
              </a:buBlip>
            </a:pPr>
            <a:r>
              <a:rPr b="0" i="1" lang="de-DE" sz="1800" spc="-1" strike="noStrike">
                <a:solidFill>
                  <a:srgbClr val="3c3c3b"/>
                </a:solidFill>
                <a:latin typeface="Meta IGM"/>
                <a:ea typeface="DejaVu Sans"/>
              </a:rPr>
              <a:t>Verlagerung von Verkehren </a:t>
            </a:r>
            <a:r>
              <a:rPr b="0" lang="de-DE" sz="1800" spc="-1" strike="noStrike">
                <a:solidFill>
                  <a:srgbClr val="3c3c3b"/>
                </a:solidFill>
                <a:latin typeface="Meta IGM"/>
                <a:ea typeface="DejaVu Sans"/>
              </a:rPr>
              <a:t>auf Umweltverbund und Schienengüterverkehr durch deren Ausbau, Verbesserung, neue Finanzierungschwerpunkte.</a:t>
            </a:r>
            <a:endParaRPr b="0" lang="de-DE" sz="1800" spc="-1" strike="noStrike">
              <a:latin typeface="Arial"/>
            </a:endParaRPr>
          </a:p>
          <a:p>
            <a:pPr marL="280800" indent="-278280">
              <a:lnSpc>
                <a:spcPct val="90000"/>
              </a:lnSpc>
              <a:spcBef>
                <a:spcPts val="751"/>
              </a:spcBef>
              <a:buSzPct val="100045"/>
              <a:buBlip>
                <a:blip r:embed="rId3"/>
              </a:buBlip>
            </a:pPr>
            <a:r>
              <a:rPr b="0" i="1" lang="de-DE" sz="1800" spc="-1" strike="noStrike">
                <a:solidFill>
                  <a:srgbClr val="3c3c3b"/>
                </a:solidFill>
                <a:latin typeface="Meta IGM"/>
                <a:ea typeface="DejaVu Sans"/>
              </a:rPr>
              <a:t>Deattraktivierung der Automobilität </a:t>
            </a:r>
            <a:r>
              <a:rPr b="0" lang="de-DE" sz="1800" spc="-1" strike="noStrike">
                <a:solidFill>
                  <a:srgbClr val="3c3c3b"/>
                </a:solidFill>
                <a:latin typeface="Meta IGM"/>
                <a:ea typeface="DejaVu Sans"/>
              </a:rPr>
              <a:t>durch Autofreie Zonen, Reduzierung und Verteuerung von Parkflächen, Fahrspuren, Geschwindigkeiten, Subventionierungen;</a:t>
            </a:r>
            <a:endParaRPr b="0" lang="de-DE" sz="1800" spc="-1" strike="noStrike">
              <a:latin typeface="Arial"/>
            </a:endParaRPr>
          </a:p>
          <a:p>
            <a:pPr marL="280800" indent="-278280">
              <a:lnSpc>
                <a:spcPct val="90000"/>
              </a:lnSpc>
              <a:spcBef>
                <a:spcPts val="751"/>
              </a:spcBef>
              <a:buSzPct val="100045"/>
              <a:buBlip>
                <a:blip r:embed="rId4"/>
              </a:buBlip>
            </a:pPr>
            <a:r>
              <a:rPr b="0" i="1" lang="de-DE" sz="1800" spc="-1" strike="noStrike">
                <a:solidFill>
                  <a:srgbClr val="3c3c3b"/>
                </a:solidFill>
                <a:latin typeface="Meta IGM"/>
                <a:ea typeface="DejaVu Sans"/>
              </a:rPr>
              <a:t>Verbesserung der Automobilität </a:t>
            </a:r>
            <a:r>
              <a:rPr b="0" lang="de-DE" sz="1800" spc="-1" strike="noStrike">
                <a:solidFill>
                  <a:srgbClr val="3c3c3b"/>
                </a:solidFill>
                <a:latin typeface="Meta IGM"/>
                <a:ea typeface="DejaVu Sans"/>
              </a:rPr>
              <a:t>durch Minimierung des Energieeinsatzes bzw. CO2 Ausstoss pro Km/tonne (CO2 Bepreisung; Alternative Kraftstoffe).</a:t>
            </a:r>
            <a:endParaRPr b="0" lang="de-DE" sz="1800" spc="-1" strike="noStrike">
              <a:latin typeface="Arial"/>
            </a:endParaRPr>
          </a:p>
        </p:txBody>
      </p:sp>
      <p:sp>
        <p:nvSpPr>
          <p:cNvPr id="152" name="CustomShape 3"/>
          <p:cNvSpPr/>
          <p:nvPr/>
        </p:nvSpPr>
        <p:spPr>
          <a:xfrm>
            <a:off x="90360" y="795600"/>
            <a:ext cx="8040600" cy="1053000"/>
          </a:xfrm>
          <a:prstGeom prst="rect">
            <a:avLst/>
          </a:prstGeom>
          <a:noFill/>
          <a:ln w="0">
            <a:noFill/>
          </a:ln>
        </p:spPr>
        <p:style>
          <a:lnRef idx="0"/>
          <a:fillRef idx="0"/>
          <a:effectRef idx="0"/>
          <a:fontRef idx="minor"/>
        </p:style>
        <p:txBody>
          <a:bodyPr lIns="0" rIns="0" tIns="0" bIns="0" anchor="ctr">
            <a:noAutofit/>
          </a:bodyPr>
          <a:p>
            <a:pPr>
              <a:lnSpc>
                <a:spcPct val="90000"/>
              </a:lnSpc>
              <a:spcBef>
                <a:spcPts val="751"/>
              </a:spcBef>
              <a:tabLst>
                <a:tab algn="l" pos="0"/>
              </a:tabLst>
            </a:pPr>
            <a:r>
              <a:rPr b="1" lang="de-DE" sz="1800" spc="92" strike="noStrike">
                <a:solidFill>
                  <a:srgbClr val="3c3c3b"/>
                </a:solidFill>
                <a:latin typeface="Meta Head IGM Cond Light"/>
                <a:ea typeface="DejaVu Sans"/>
              </a:rPr>
              <a:t>Memorandum 2021</a:t>
            </a:r>
            <a:r>
              <a:rPr b="0" lang="de-DE" sz="1800" spc="92" strike="noStrike">
                <a:solidFill>
                  <a:srgbClr val="3c3c3b"/>
                </a:solidFill>
                <a:latin typeface="Meta Head IGM Cond Light"/>
                <a:ea typeface="DejaVu Sans"/>
              </a:rPr>
              <a:t>: „Substitution der nicht zukunftsfähigen (Auto-) Mobilität …durch grüne Mobilität im Umweltverbund und Datenverkehr(Digitalisierung) zur Verkehrsvermeidung“. Arbeitsgruppe Alternative Wirtschaftspolitik (2021), Memorandum 2021, Köln, S.104;</a:t>
            </a:r>
            <a:endParaRPr b="0" lang="de-DE" sz="18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0" y="266040"/>
            <a:ext cx="8641440" cy="452880"/>
          </a:xfrm>
          <a:prstGeom prst="rect">
            <a:avLst/>
          </a:prstGeom>
          <a:noFill/>
          <a:ln w="0">
            <a:noFill/>
          </a:ln>
        </p:spPr>
        <p:style>
          <a:lnRef idx="0"/>
          <a:fillRef idx="0"/>
          <a:effectRef idx="0"/>
          <a:fontRef idx="minor"/>
        </p:style>
        <p:txBody>
          <a:bodyPr lIns="0" rIns="0" tIns="0" bIns="0">
            <a:noAutofit/>
          </a:bodyPr>
          <a:p>
            <a:pPr>
              <a:lnSpc>
                <a:spcPct val="90000"/>
              </a:lnSpc>
            </a:pPr>
            <a:r>
              <a:rPr b="1" lang="de-DE" sz="4000" spc="194" strike="noStrike" cap="all">
                <a:solidFill>
                  <a:srgbClr val="e3051b"/>
                </a:solidFill>
                <a:latin typeface="Meta Head IGM Cond Black"/>
                <a:ea typeface="DejaVu Sans"/>
              </a:rPr>
              <a:t>VerlagerungsPotential in Umweltverbund</a:t>
            </a:r>
            <a:endParaRPr b="0" lang="de-DE" sz="4000" spc="-1" strike="noStrike">
              <a:latin typeface="Arial"/>
            </a:endParaRPr>
          </a:p>
        </p:txBody>
      </p:sp>
      <p:sp>
        <p:nvSpPr>
          <p:cNvPr id="154" name="CustomShape 2"/>
          <p:cNvSpPr/>
          <p:nvPr/>
        </p:nvSpPr>
        <p:spPr>
          <a:xfrm>
            <a:off x="90360" y="1298160"/>
            <a:ext cx="8641440" cy="3502800"/>
          </a:xfrm>
          <a:prstGeom prst="rect">
            <a:avLst/>
          </a:prstGeom>
          <a:noFill/>
          <a:ln w="0">
            <a:noFill/>
          </a:ln>
        </p:spPr>
        <p:style>
          <a:lnRef idx="0"/>
          <a:fillRef idx="0"/>
          <a:effectRef idx="0"/>
          <a:fontRef idx="minor"/>
        </p:style>
        <p:txBody>
          <a:bodyPr lIns="0" rIns="0" tIns="0" bIns="0">
            <a:normAutofit fontScale="5000"/>
          </a:bodyPr>
          <a:p>
            <a:pPr marL="280800" indent="-278280">
              <a:lnSpc>
                <a:spcPct val="90000"/>
              </a:lnSpc>
              <a:spcBef>
                <a:spcPts val="751"/>
              </a:spcBef>
              <a:buSzPct val="100000"/>
              <a:buBlip>
                <a:blip r:embed="rId1"/>
              </a:buBlip>
            </a:pPr>
            <a:r>
              <a:rPr b="0" lang="de-DE" sz="2900" spc="-1" strike="noStrike">
                <a:solidFill>
                  <a:srgbClr val="3c3c3b"/>
                </a:solidFill>
                <a:latin typeface="Meta IGM"/>
                <a:ea typeface="DejaVu Sans"/>
              </a:rPr>
              <a:t>Zu-Fuß-gehen: Ist rückläufig, nur für kurze Strecken möglich, wird im Trend durch das Fahrrad weiter reduziert und ist mit 3% Anteil an der Mobilität kein Faktor für die Reduktion von THG-Emission. Steigerungspotential existiert nur komplementär bei wachsender ÖPNV Nutzung.</a:t>
            </a:r>
            <a:endParaRPr b="0" lang="de-DE" sz="2900" spc="-1" strike="noStrike">
              <a:latin typeface="Arial"/>
            </a:endParaRPr>
          </a:p>
          <a:p>
            <a:pPr marL="280800" indent="-278280">
              <a:lnSpc>
                <a:spcPct val="90000"/>
              </a:lnSpc>
              <a:spcBef>
                <a:spcPts val="751"/>
              </a:spcBef>
              <a:buSzPct val="100000"/>
              <a:buBlip>
                <a:blip r:embed="rId2"/>
              </a:buBlip>
            </a:pPr>
            <a:r>
              <a:rPr b="0" lang="de-DE" sz="2900" spc="-1" strike="noStrike">
                <a:solidFill>
                  <a:srgbClr val="3c3c3b"/>
                </a:solidFill>
                <a:latin typeface="Meta IGM"/>
                <a:ea typeface="DejaVu Sans"/>
              </a:rPr>
              <a:t>Fahrrad: angestrebte Verdopplung der Personenkilometer von </a:t>
            </a:r>
            <a:r>
              <a:rPr b="0" i="1" lang="de-DE" sz="2900" spc="-1" strike="noStrike">
                <a:solidFill>
                  <a:srgbClr val="3c3c3b"/>
                </a:solidFill>
                <a:latin typeface="Meta IGM"/>
                <a:ea typeface="DejaVu Sans"/>
              </a:rPr>
              <a:t>jetzt 3% auf 6% </a:t>
            </a:r>
            <a:r>
              <a:rPr b="0" lang="de-DE" sz="2900" spc="-1" strike="noStrike">
                <a:solidFill>
                  <a:srgbClr val="3c3c3b"/>
                </a:solidFill>
                <a:latin typeface="Meta IGM"/>
                <a:ea typeface="DejaVu Sans"/>
              </a:rPr>
              <a:t>durch Ausbau der Radwege und E-Motorisierung (verlängerte Strecken) ist realistisch, bleibt hinsichtlich der reduzierten THG Emissionen aber geringfügig, zumal diese Ausweitung zu Lasten des Fuß- und ÖPN-Verkehr geht und den MIV nur für kurze Distanzen bis ca. 7 km ersetzt.</a:t>
            </a:r>
            <a:endParaRPr b="0" lang="de-DE" sz="2900" spc="-1" strike="noStrike">
              <a:latin typeface="Arial"/>
            </a:endParaRPr>
          </a:p>
          <a:p>
            <a:pPr marL="280800" indent="-278280">
              <a:lnSpc>
                <a:spcPct val="90000"/>
              </a:lnSpc>
              <a:spcBef>
                <a:spcPts val="751"/>
              </a:spcBef>
              <a:buSzPct val="100000"/>
              <a:buBlip>
                <a:blip r:embed="rId3"/>
              </a:buBlip>
            </a:pPr>
            <a:r>
              <a:rPr b="0" lang="de-DE" sz="2900" spc="-1" strike="noStrike">
                <a:solidFill>
                  <a:srgbClr val="3c3c3b"/>
                </a:solidFill>
                <a:latin typeface="Meta IGM"/>
                <a:ea typeface="DejaVu Sans"/>
              </a:rPr>
              <a:t>Ausbau ÖPNV: Der Ausbau von U-und S-Bahnen erfordert erhebliche Flächen, trifft auf erhebliche kommunale Finanz- und Akzeptanzproblemesowie unzureichende Planungs- und Baukapazitäten. Realistischer ist der emissionsfreie Austausch von Busflotten und deren bedarfsgerechte Größendifferenzierung (Shuttle-Systeme), sowie die Implementierung digitaler Informations- und Bezahlsysteme. Die angestrebte Verdoppelung </a:t>
            </a:r>
            <a:r>
              <a:rPr b="0" i="1" lang="de-DE" sz="2900" spc="-1" strike="noStrike">
                <a:solidFill>
                  <a:srgbClr val="3c3c3b"/>
                </a:solidFill>
                <a:latin typeface="Meta IGM"/>
                <a:ea typeface="DejaVu Sans"/>
              </a:rPr>
              <a:t>bedeutet maximal 6,5 Prozentpunkte</a:t>
            </a:r>
            <a:r>
              <a:rPr b="0" lang="de-DE" sz="2900" spc="-1" strike="noStrike">
                <a:solidFill>
                  <a:srgbClr val="3c3c3b"/>
                </a:solidFill>
                <a:latin typeface="Meta IGM"/>
                <a:ea typeface="DejaVu Sans"/>
              </a:rPr>
              <a:t> des Modalanteils. Aktuellere Schätzungen sehen bis 2030 nur einen möglichen Zuwachs um 30%.</a:t>
            </a:r>
            <a:endParaRPr b="0" lang="de-DE" sz="2900" spc="-1" strike="noStrike">
              <a:latin typeface="Arial"/>
            </a:endParaRPr>
          </a:p>
          <a:p>
            <a:pPr marL="280800" indent="-278280">
              <a:lnSpc>
                <a:spcPct val="90000"/>
              </a:lnSpc>
              <a:spcBef>
                <a:spcPts val="751"/>
              </a:spcBef>
              <a:buSzPct val="100000"/>
              <a:buBlip>
                <a:blip r:embed="rId4"/>
              </a:buBlip>
            </a:pPr>
            <a:r>
              <a:rPr b="0" lang="de-DE" sz="2900" spc="-1" strike="noStrike">
                <a:solidFill>
                  <a:srgbClr val="3c3c3b"/>
                </a:solidFill>
                <a:latin typeface="Meta IGM"/>
                <a:ea typeface="DejaVu Sans"/>
              </a:rPr>
              <a:t>Ausbau Fernbahn: Die bis 2030 geplante Verdopplung der Fahrgastzahlen ist realistischer, da immerhin ein voll ausfinanzierter Ausbauplan der Bahn vorliegt – soweit die pandemiebedingten Einbrüche temporär bleiben. Dies ergäbe eine Anteilssteigerung um </a:t>
            </a:r>
            <a:r>
              <a:rPr b="0" i="1" lang="de-DE" sz="2900" spc="-1" strike="noStrike">
                <a:solidFill>
                  <a:srgbClr val="3c3c3b"/>
                </a:solidFill>
                <a:latin typeface="Meta IGM"/>
                <a:ea typeface="DejaVu Sans"/>
              </a:rPr>
              <a:t>8 Prozentpunkte</a:t>
            </a:r>
            <a:r>
              <a:rPr b="0" lang="de-DE" sz="2900" spc="-1" strike="noStrike">
                <a:solidFill>
                  <a:srgbClr val="3c3c3b"/>
                </a:solidFill>
                <a:latin typeface="Meta IGM"/>
                <a:ea typeface="DejaVu Sans"/>
              </a:rPr>
              <a:t>. Auch hier werden die Zeitachsen aus Kapazitäts-, Planungs-, Finanz- und Akzeptanzproblemen bislang erheblich verfehlt.</a:t>
            </a:r>
            <a:br/>
            <a:br/>
            <a:r>
              <a:rPr b="0" lang="de-DE" sz="2900" spc="-1" strike="noStrike">
                <a:solidFill>
                  <a:srgbClr val="3c3c3b"/>
                </a:solidFill>
                <a:latin typeface="Meta IGM"/>
                <a:ea typeface="DejaVu Sans"/>
              </a:rPr>
              <a:t> </a:t>
            </a:r>
            <a:endParaRPr b="0" lang="de-DE" sz="2900" spc="-1" strike="noStrike">
              <a:latin typeface="Arial"/>
            </a:endParaRPr>
          </a:p>
          <a:p>
            <a:pPr marL="280800" indent="-278280">
              <a:lnSpc>
                <a:spcPct val="90000"/>
              </a:lnSpc>
              <a:spcBef>
                <a:spcPts val="751"/>
              </a:spcBef>
              <a:buSzPct val="100000"/>
              <a:buBlip>
                <a:blip r:embed="rId5"/>
              </a:buBlip>
            </a:pPr>
            <a:r>
              <a:rPr b="0" lang="de-DE" sz="4000" spc="-1" strike="noStrike">
                <a:solidFill>
                  <a:srgbClr val="e2051a"/>
                </a:solidFill>
                <a:latin typeface="Meta IGM"/>
                <a:ea typeface="DejaVu Sans"/>
              </a:rPr>
              <a:t>In der Summe wäre somit durch Verlagerung </a:t>
            </a:r>
            <a:r>
              <a:rPr b="0" i="1" lang="de-DE" sz="4000" spc="-1" strike="noStrike">
                <a:solidFill>
                  <a:srgbClr val="e2051a"/>
                </a:solidFill>
                <a:latin typeface="Meta IGM"/>
                <a:ea typeface="DejaVu Sans"/>
              </a:rPr>
              <a:t>bestenfalls</a:t>
            </a:r>
            <a:r>
              <a:rPr b="0" lang="de-DE" sz="4000" spc="-1" strike="noStrike">
                <a:solidFill>
                  <a:srgbClr val="e2051a"/>
                </a:solidFill>
                <a:latin typeface="Meta IGM"/>
                <a:ea typeface="DejaVu Sans"/>
              </a:rPr>
              <a:t> eine Reduzierung des motorisierten Individualverkehrs um (8 + 6,5 + 3) 17,5 Prozentpunkte auf dann noch 56,3% der weiterhin wachsenden Verkehrsleistungen denkbar. Eine auch nur ansatzweise Realisierung der Klimaziele ist durch Verlagerung des automobilen Verkehrs in den Umweltverbund ist somit nicht erkennbar.</a:t>
            </a:r>
            <a:endParaRPr b="0" lang="de-DE" sz="4000" spc="-1" strike="noStrike">
              <a:latin typeface="Arial"/>
            </a:endParaRPr>
          </a:p>
          <a:p>
            <a:pPr marL="1440">
              <a:lnSpc>
                <a:spcPct val="90000"/>
              </a:lnSpc>
              <a:spcBef>
                <a:spcPts val="751"/>
              </a:spcBef>
              <a:tabLst>
                <a:tab algn="l" pos="0"/>
              </a:tabLst>
            </a:pPr>
            <a:endParaRPr b="0" lang="de-DE" sz="40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0" y="266040"/>
            <a:ext cx="8641440" cy="452880"/>
          </a:xfrm>
          <a:prstGeom prst="rect">
            <a:avLst/>
          </a:prstGeom>
          <a:noFill/>
          <a:ln w="0">
            <a:noFill/>
          </a:ln>
        </p:spPr>
        <p:style>
          <a:lnRef idx="0"/>
          <a:fillRef idx="0"/>
          <a:effectRef idx="0"/>
          <a:fontRef idx="minor"/>
        </p:style>
        <p:txBody>
          <a:bodyPr lIns="0" rIns="0" tIns="0" bIns="0">
            <a:noAutofit/>
          </a:bodyPr>
          <a:p>
            <a:pPr>
              <a:lnSpc>
                <a:spcPct val="90000"/>
              </a:lnSpc>
            </a:pPr>
            <a:r>
              <a:rPr b="1" lang="de-DE" sz="4000" spc="194" strike="noStrike" cap="all">
                <a:solidFill>
                  <a:srgbClr val="e3051b"/>
                </a:solidFill>
                <a:latin typeface="Meta Head IGM Cond Black"/>
                <a:ea typeface="DejaVu Sans"/>
              </a:rPr>
              <a:t>Vermeidungspotential-Pandemie</a:t>
            </a:r>
            <a:endParaRPr b="0" lang="de-DE" sz="4000" spc="-1" strike="noStrike">
              <a:latin typeface="Arial"/>
            </a:endParaRPr>
          </a:p>
        </p:txBody>
      </p:sp>
      <p:sp>
        <p:nvSpPr>
          <p:cNvPr id="156" name="CustomShape 2"/>
          <p:cNvSpPr/>
          <p:nvPr/>
        </p:nvSpPr>
        <p:spPr>
          <a:xfrm>
            <a:off x="90360" y="1081800"/>
            <a:ext cx="8766360" cy="3719520"/>
          </a:xfrm>
          <a:prstGeom prst="rect">
            <a:avLst/>
          </a:prstGeom>
          <a:noFill/>
          <a:ln w="0">
            <a:noFill/>
          </a:ln>
        </p:spPr>
        <p:style>
          <a:lnRef idx="0"/>
          <a:fillRef idx="0"/>
          <a:effectRef idx="0"/>
          <a:fontRef idx="minor"/>
        </p:style>
        <p:txBody>
          <a:bodyPr lIns="0" rIns="0" tIns="0" bIns="0">
            <a:normAutofit/>
          </a:bodyPr>
          <a:p>
            <a:pPr marL="280800" indent="-278280">
              <a:lnSpc>
                <a:spcPct val="90000"/>
              </a:lnSpc>
              <a:spcBef>
                <a:spcPts val="751"/>
              </a:spcBef>
              <a:buSzPct val="100006"/>
              <a:buBlip>
                <a:blip r:embed="rId1"/>
              </a:buBlip>
            </a:pPr>
            <a:r>
              <a:rPr b="0" lang="de-DE" sz="6400" spc="-1" strike="noStrike">
                <a:solidFill>
                  <a:srgbClr val="3c3c3b"/>
                </a:solidFill>
                <a:latin typeface="Meta IGM"/>
                <a:ea typeface="DejaVu Sans"/>
              </a:rPr>
              <a:t>In einem fortschrittlichen Szenario, unter der Annahme, dass 40% aller Erwerbstätigen zwei Tage im Home-Office arbeiten, könnten 18% der Emissionen aus dem Pendelverkehr und 4% der Emissionen des Personenverkehrs in Deutschland vermieden werden, vergl. G.Vogel/T.Carstensen, Mobiles Arbeiten vor und seit Corona, in: WSI-Mitteilungen 3/2021, S.195</a:t>
            </a:r>
            <a:endParaRPr b="0" lang="de-DE" sz="6400" spc="-1" strike="noStrike">
              <a:latin typeface="Arial"/>
            </a:endParaRPr>
          </a:p>
          <a:p>
            <a:pPr marL="280800" indent="-278280">
              <a:lnSpc>
                <a:spcPct val="90000"/>
              </a:lnSpc>
              <a:spcBef>
                <a:spcPts val="751"/>
              </a:spcBef>
              <a:buSzPct val="100006"/>
              <a:buBlip>
                <a:blip r:embed="rId2"/>
              </a:buBlip>
            </a:pPr>
            <a:r>
              <a:rPr b="0" lang="de-DE" sz="6400" spc="-1" strike="noStrike">
                <a:solidFill>
                  <a:srgbClr val="3c3c3b"/>
                </a:solidFill>
                <a:latin typeface="Meta IGM"/>
                <a:ea typeface="DejaVu Sans"/>
              </a:rPr>
              <a:t>Flexible Arbeitsorte/flexiblere Arbeitszeitverteilung durch mobiles Arbeiten/Home-Office führen zu flexibleren Pendlerverkehren- Abkehr von standardisierten Verkehren: Geht tendenziell zu Lasten der öffentlichen Verkehre (ÖPNV, zu Lasten Ticketprogrammen „Job“/365 €)</a:t>
            </a:r>
            <a:endParaRPr b="0" lang="de-DE" sz="6400" spc="-1" strike="noStrike">
              <a:latin typeface="Arial"/>
            </a:endParaRPr>
          </a:p>
          <a:p>
            <a:pPr marL="280800" indent="-278280">
              <a:lnSpc>
                <a:spcPct val="90000"/>
              </a:lnSpc>
              <a:spcBef>
                <a:spcPts val="751"/>
              </a:spcBef>
              <a:buSzPct val="100006"/>
              <a:buBlip>
                <a:blip r:embed="rId3"/>
              </a:buBlip>
            </a:pPr>
            <a:r>
              <a:rPr b="0" lang="de-DE" sz="6400" spc="-1" strike="noStrike">
                <a:solidFill>
                  <a:srgbClr val="3c3c3b"/>
                </a:solidFill>
                <a:latin typeface="Meta IGM"/>
                <a:ea typeface="DejaVu Sans"/>
              </a:rPr>
              <a:t>Online-Shopping materieller Güter: Aus privatem Verkehr wird Geschäftsverkehr (Pizza-Lieferdienst. Deliveroo, Zalando, Otto, Amazon…). </a:t>
            </a:r>
            <a:r>
              <a:rPr b="0" lang="de-DE" sz="6400" spc="-1" strike="noStrike">
                <a:solidFill>
                  <a:srgbClr val="e2051a"/>
                </a:solidFill>
                <a:latin typeface="Meta IGM"/>
                <a:ea typeface="DejaVu Sans"/>
              </a:rPr>
              <a:t>Bilanz der Vermeidung unklar!!!!?</a:t>
            </a:r>
            <a:endParaRPr b="0" lang="de-DE" sz="6400" spc="-1" strike="noStrike">
              <a:latin typeface="Arial"/>
            </a:endParaRPr>
          </a:p>
          <a:p>
            <a:pPr marL="280800" indent="-278280">
              <a:lnSpc>
                <a:spcPct val="90000"/>
              </a:lnSpc>
              <a:spcBef>
                <a:spcPts val="751"/>
              </a:spcBef>
              <a:buSzPct val="100006"/>
              <a:buBlip>
                <a:blip r:embed="rId4"/>
              </a:buBlip>
            </a:pPr>
            <a:r>
              <a:rPr b="0" lang="de-DE" sz="6400" spc="-1" strike="noStrike">
                <a:solidFill>
                  <a:srgbClr val="3c3c3b"/>
                </a:solidFill>
                <a:latin typeface="Meta IGM"/>
                <a:ea typeface="DejaVu Sans"/>
              </a:rPr>
              <a:t>Stadt der kurzen Wege (Wohnnahe Einkaufs-, Gesundheits-, Freizeitangebote) sind unabdingbar, um weiteres Mobilitätswachstum einzudämmen. Sie unterliegen der Konkurrenz des gegenläufigen Trends zur Spezialisierung und Differenzierung bei Einkaufs-, Gesundheits- und Freizeittätigkeiten. </a:t>
            </a:r>
            <a:endParaRPr b="0" lang="de-DE" sz="6400" spc="-1" strike="noStrike">
              <a:latin typeface="Arial"/>
            </a:endParaRPr>
          </a:p>
          <a:p>
            <a:pPr marL="280800" indent="-278280">
              <a:lnSpc>
                <a:spcPct val="90000"/>
              </a:lnSpc>
              <a:spcBef>
                <a:spcPts val="751"/>
              </a:spcBef>
              <a:buSzPct val="100006"/>
              <a:buBlip>
                <a:blip r:embed="rId5"/>
              </a:buBlip>
            </a:pPr>
            <a:r>
              <a:rPr b="0" lang="de-DE" sz="6400" spc="-1" strike="noStrike">
                <a:solidFill>
                  <a:srgbClr val="3c3c3b"/>
                </a:solidFill>
                <a:latin typeface="Meta IGM"/>
                <a:ea typeface="DejaVu Sans"/>
              </a:rPr>
              <a:t>Digitalisierte dematerialisierte Verwaltung (KfZ-Zulassung), Lernen (Schule, Hochschule, Weiterbildung), Kultur (Netflix statt Kino, Theater, Musical), Sport (TV statt Stadion; E-Gaming):</a:t>
            </a:r>
            <a:endParaRPr b="0" lang="de-DE" sz="6400" spc="-1" strike="noStrike">
              <a:latin typeface="Arial"/>
            </a:endParaRPr>
          </a:p>
          <a:p>
            <a:pPr marL="280800" indent="-278280">
              <a:lnSpc>
                <a:spcPct val="90000"/>
              </a:lnSpc>
              <a:spcBef>
                <a:spcPts val="751"/>
              </a:spcBef>
              <a:buSzPct val="100006"/>
              <a:buBlip>
                <a:blip r:embed="rId6"/>
              </a:buBlip>
            </a:pPr>
            <a:r>
              <a:rPr b="0" i="1" lang="de-DE" sz="6400" spc="-1" strike="noStrike">
                <a:solidFill>
                  <a:srgbClr val="e2051a"/>
                </a:solidFill>
                <a:latin typeface="Meta IGM"/>
                <a:ea typeface="DejaVu Sans"/>
              </a:rPr>
              <a:t>Hard- und Software der Digitalisierung produziert neue Mobilitätsanforderungen und Energieverbräuche: Gigantische, global verteilte Rechenzentren, deren Hardware global produziert und regional eingebaut wird, Kabel- und Funknetze, die ebenso wie die jeweils integrierten Softwarelösungen entwickelt, vertrieben, montiert, gewartet und repariert werden. </a:t>
            </a:r>
            <a:endParaRPr b="0" lang="de-DE" sz="6400" spc="-1" strike="noStrike">
              <a:latin typeface="Arial"/>
            </a:endParaRPr>
          </a:p>
          <a:p>
            <a:pPr marL="1440">
              <a:lnSpc>
                <a:spcPct val="90000"/>
              </a:lnSpc>
              <a:spcBef>
                <a:spcPts val="751"/>
              </a:spcBef>
              <a:tabLst>
                <a:tab algn="l" pos="0"/>
              </a:tabLst>
            </a:pPr>
            <a:br/>
            <a:br/>
            <a:br/>
            <a:endParaRPr b="0" lang="de-DE" sz="6400" spc="-1" strike="noStrike">
              <a:latin typeface="Arial"/>
            </a:endParaRPr>
          </a:p>
          <a:p>
            <a:pPr marL="1440">
              <a:lnSpc>
                <a:spcPct val="90000"/>
              </a:lnSpc>
              <a:spcBef>
                <a:spcPts val="751"/>
              </a:spcBef>
              <a:tabLst>
                <a:tab algn="l" pos="0"/>
              </a:tabLst>
            </a:pPr>
            <a:endParaRPr b="0" lang="de-DE" sz="64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1"/>
          <p:cNvSpPr/>
          <p:nvPr/>
        </p:nvSpPr>
        <p:spPr>
          <a:xfrm>
            <a:off x="0" y="266040"/>
            <a:ext cx="8270280" cy="452880"/>
          </a:xfrm>
          <a:prstGeom prst="rect">
            <a:avLst/>
          </a:prstGeom>
          <a:noFill/>
          <a:ln w="0">
            <a:noFill/>
          </a:ln>
        </p:spPr>
        <p:style>
          <a:lnRef idx="0"/>
          <a:fillRef idx="0"/>
          <a:effectRef idx="0"/>
          <a:fontRef idx="minor"/>
        </p:style>
        <p:txBody>
          <a:bodyPr lIns="0" rIns="0" tIns="0" bIns="0">
            <a:noAutofit/>
          </a:bodyPr>
          <a:p>
            <a:pPr>
              <a:lnSpc>
                <a:spcPct val="90000"/>
              </a:lnSpc>
            </a:pPr>
            <a:r>
              <a:rPr b="1" lang="de-DE" sz="4000" spc="194" strike="noStrike" cap="all">
                <a:solidFill>
                  <a:srgbClr val="e3051b"/>
                </a:solidFill>
                <a:latin typeface="Meta Head IGM Cond Black"/>
                <a:ea typeface="DejaVu Sans"/>
              </a:rPr>
              <a:t>Deattraktivierung Auto-</a:t>
            </a:r>
            <a:br/>
            <a:r>
              <a:rPr b="1" lang="de-DE" sz="4000" spc="194" strike="noStrike" cap="all">
                <a:solidFill>
                  <a:srgbClr val="e3051b"/>
                </a:solidFill>
                <a:latin typeface="Meta Head IGM Cond Black"/>
                <a:ea typeface="DejaVu Sans"/>
              </a:rPr>
              <a:t>MobilitätsMatrix (MM)</a:t>
            </a:r>
            <a:endParaRPr b="0" lang="de-DE" sz="4000" spc="-1" strike="noStrike">
              <a:latin typeface="Arial"/>
            </a:endParaRPr>
          </a:p>
        </p:txBody>
      </p:sp>
      <p:sp>
        <p:nvSpPr>
          <p:cNvPr id="158" name="CustomShape 2"/>
          <p:cNvSpPr/>
          <p:nvPr/>
        </p:nvSpPr>
        <p:spPr>
          <a:xfrm>
            <a:off x="90360" y="1298160"/>
            <a:ext cx="8641440" cy="3502800"/>
          </a:xfrm>
          <a:prstGeom prst="rect">
            <a:avLst/>
          </a:prstGeom>
          <a:noFill/>
          <a:ln w="0">
            <a:noFill/>
          </a:ln>
        </p:spPr>
        <p:style>
          <a:lnRef idx="0"/>
          <a:fillRef idx="0"/>
          <a:effectRef idx="0"/>
          <a:fontRef idx="minor"/>
        </p:style>
        <p:txBody>
          <a:bodyPr lIns="0" rIns="0" tIns="0" bIns="0">
            <a:normAutofit fontScale="49000"/>
          </a:bodyPr>
          <a:p>
            <a:pPr marL="280800" indent="-278280">
              <a:lnSpc>
                <a:spcPct val="90000"/>
              </a:lnSpc>
              <a:spcBef>
                <a:spcPts val="751"/>
              </a:spcBef>
              <a:buSzPct val="100045"/>
              <a:buBlip>
                <a:blip r:embed="rId1"/>
              </a:buBlip>
            </a:pPr>
            <a:r>
              <a:rPr b="0" lang="de-DE" sz="1800" spc="-1" strike="noStrike">
                <a:solidFill>
                  <a:srgbClr val="3c3c3b"/>
                </a:solidFill>
                <a:latin typeface="Meta IGM"/>
                <a:ea typeface="DejaVu Sans"/>
              </a:rPr>
              <a:t>Benzinpreissteigerungen beeinflussen Mobilitätsmix nur peripher</a:t>
            </a:r>
            <a:endParaRPr b="0" lang="de-DE" sz="1800" spc="-1" strike="noStrike">
              <a:latin typeface="Arial"/>
            </a:endParaRPr>
          </a:p>
          <a:p>
            <a:pPr marL="280800" indent="-278280">
              <a:lnSpc>
                <a:spcPct val="90000"/>
              </a:lnSpc>
              <a:spcBef>
                <a:spcPts val="751"/>
              </a:spcBef>
              <a:buSzPct val="100045"/>
              <a:buBlip>
                <a:blip r:embed="rId2"/>
              </a:buBlip>
            </a:pPr>
            <a:r>
              <a:rPr b="0" lang="de-DE" sz="1800" spc="-1" strike="noStrike">
                <a:solidFill>
                  <a:srgbClr val="3c3c3b"/>
                </a:solidFill>
                <a:latin typeface="Meta IGM"/>
                <a:ea typeface="DejaVu Sans"/>
              </a:rPr>
              <a:t>Mobilitätszeit ist verlorene Lebens- und Arbeitszeit, deshalb ist Wegfall von Wegezeiten Hauptargument bei HomeOffice Umfragen!</a:t>
            </a:r>
            <a:br/>
            <a:r>
              <a:rPr b="0" lang="de-DE" sz="1800" spc="-1" strike="noStrike">
                <a:solidFill>
                  <a:srgbClr val="3c3c3b"/>
                </a:solidFill>
                <a:latin typeface="Meta IGM"/>
                <a:ea typeface="DejaVu Sans"/>
              </a:rPr>
              <a:t>Ausnahmen: </a:t>
            </a:r>
            <a:br/>
            <a:r>
              <a:rPr b="0" lang="de-DE" sz="1800" spc="-1" strike="noStrike">
                <a:solidFill>
                  <a:srgbClr val="3c3c3b"/>
                </a:solidFill>
                <a:latin typeface="Meta IGM"/>
                <a:ea typeface="DejaVu Sans"/>
              </a:rPr>
              <a:t>* Erlebnismobilität (Wandern, Freizeitradeln, Motorrad-/Autosport, Orientexpress)</a:t>
            </a:r>
            <a:br/>
            <a:r>
              <a:rPr b="0" lang="de-DE" sz="1800" spc="-1" strike="noStrike">
                <a:solidFill>
                  <a:srgbClr val="3c3c3b"/>
                </a:solidFill>
                <a:latin typeface="Meta IGM"/>
                <a:ea typeface="DejaVu Sans"/>
              </a:rPr>
              <a:t>* Mobile Arbeit im ICE, Telefonieren/PodCast Lernen im Auto</a:t>
            </a:r>
            <a:endParaRPr b="0" lang="de-DE" sz="1800" spc="-1" strike="noStrike">
              <a:latin typeface="Arial"/>
            </a:endParaRPr>
          </a:p>
          <a:p>
            <a:pPr marL="280800" indent="-278280">
              <a:lnSpc>
                <a:spcPct val="90000"/>
              </a:lnSpc>
              <a:spcBef>
                <a:spcPts val="751"/>
              </a:spcBef>
              <a:buSzPct val="100045"/>
              <a:buBlip>
                <a:blip r:embed="rId3"/>
              </a:buBlip>
            </a:pPr>
            <a:r>
              <a:rPr b="1" lang="de-DE" sz="1800" spc="-1" strike="noStrike">
                <a:solidFill>
                  <a:srgbClr val="3c3c3b"/>
                </a:solidFill>
                <a:latin typeface="Meta IGM"/>
                <a:ea typeface="DejaVu Sans"/>
              </a:rPr>
              <a:t>MobilitätsMatrix</a:t>
            </a:r>
            <a:endParaRPr b="0" lang="de-DE" sz="1800" spc="-1" strike="noStrike">
              <a:latin typeface="Arial"/>
            </a:endParaRPr>
          </a:p>
          <a:p>
            <a:pPr marL="280800" indent="-278280">
              <a:lnSpc>
                <a:spcPct val="90000"/>
              </a:lnSpc>
              <a:spcBef>
                <a:spcPts val="751"/>
              </a:spcBef>
              <a:buSzPct val="100045"/>
              <a:buBlip>
                <a:blip r:embed="rId4"/>
              </a:buBlip>
            </a:pPr>
            <a:r>
              <a:rPr b="0" lang="de-DE" sz="1800" spc="-1" strike="noStrike">
                <a:solidFill>
                  <a:srgbClr val="3c3c3b"/>
                </a:solidFill>
                <a:latin typeface="Meta IGM"/>
                <a:ea typeface="DejaVu Sans"/>
              </a:rPr>
              <a:t>Zeit (Start-Ziel-Mobilität ohne Umsteigezeiten, Geschwindigkeit),</a:t>
            </a:r>
            <a:endParaRPr b="0" lang="de-DE" sz="1800" spc="-1" strike="noStrike">
              <a:latin typeface="Arial"/>
            </a:endParaRPr>
          </a:p>
          <a:p>
            <a:pPr marL="280800" indent="-278280">
              <a:lnSpc>
                <a:spcPct val="90000"/>
              </a:lnSpc>
              <a:spcBef>
                <a:spcPts val="751"/>
              </a:spcBef>
              <a:buSzPct val="100045"/>
              <a:buBlip>
                <a:blip r:embed="rId5"/>
              </a:buBlip>
            </a:pPr>
            <a:r>
              <a:rPr b="0" lang="de-DE" sz="1800" spc="-1" strike="noStrike">
                <a:solidFill>
                  <a:srgbClr val="3c3c3b"/>
                </a:solidFill>
                <a:latin typeface="Meta IGM"/>
                <a:ea typeface="DejaVu Sans"/>
              </a:rPr>
              <a:t>Kosten  </a:t>
            </a:r>
            <a:endParaRPr b="0" lang="de-DE" sz="1800" spc="-1" strike="noStrike">
              <a:latin typeface="Arial"/>
            </a:endParaRPr>
          </a:p>
          <a:p>
            <a:pPr marL="280800" indent="-278280">
              <a:lnSpc>
                <a:spcPct val="90000"/>
              </a:lnSpc>
              <a:spcBef>
                <a:spcPts val="751"/>
              </a:spcBef>
              <a:buSzPct val="100045"/>
              <a:buBlip>
                <a:blip r:embed="rId6"/>
              </a:buBlip>
            </a:pPr>
            <a:r>
              <a:rPr b="0" lang="de-DE" sz="1800" spc="-1" strike="noStrike">
                <a:solidFill>
                  <a:srgbClr val="3c3c3b"/>
                </a:solidFill>
                <a:latin typeface="Meta IGM"/>
                <a:ea typeface="DejaVu Sans"/>
              </a:rPr>
              <a:t>Einsatzflexibilität (mit einem Fahrzeug kann Berufs-, Einkauf-, Netzwerk-, Freizeitmobilität ebenso kombiniert werden wie gleichzeitiger Personen- und Transportverkehr, Personen und Werkzeugverkehr),</a:t>
            </a:r>
            <a:endParaRPr b="0" lang="de-DE" sz="1800" spc="-1" strike="noStrike">
              <a:latin typeface="Arial"/>
            </a:endParaRPr>
          </a:p>
          <a:p>
            <a:pPr marL="280800" indent="-278280">
              <a:lnSpc>
                <a:spcPct val="90000"/>
              </a:lnSpc>
              <a:spcBef>
                <a:spcPts val="751"/>
              </a:spcBef>
              <a:buSzPct val="100045"/>
              <a:buBlip>
                <a:blip r:embed="rId7"/>
              </a:buBlip>
            </a:pPr>
            <a:r>
              <a:rPr b="0" lang="de-DE" sz="1800" spc="-1" strike="noStrike">
                <a:solidFill>
                  <a:srgbClr val="3c3c3b"/>
                </a:solidFill>
                <a:latin typeface="Meta IGM"/>
                <a:ea typeface="DejaVu Sans"/>
              </a:rPr>
              <a:t>Verfügbarkeit, (Zeit, Ort)</a:t>
            </a:r>
            <a:endParaRPr b="0" lang="de-DE" sz="1800" spc="-1" strike="noStrike">
              <a:latin typeface="Arial"/>
            </a:endParaRPr>
          </a:p>
          <a:p>
            <a:pPr marL="280800" indent="-278280">
              <a:lnSpc>
                <a:spcPct val="90000"/>
              </a:lnSpc>
              <a:spcBef>
                <a:spcPts val="751"/>
              </a:spcBef>
              <a:buSzPct val="100045"/>
              <a:buBlip>
                <a:blip r:embed="rId8"/>
              </a:buBlip>
            </a:pPr>
            <a:r>
              <a:rPr b="0" lang="de-DE" sz="1800" spc="-1" strike="noStrike">
                <a:solidFill>
                  <a:srgbClr val="3c3c3b"/>
                </a:solidFill>
                <a:latin typeface="Meta IGM"/>
                <a:ea typeface="DejaVu Sans"/>
              </a:rPr>
              <a:t>Sicherheit (Unfall, Hygenie</a:t>
            </a:r>
            <a:endParaRPr b="0" lang="de-DE" sz="1800" spc="-1" strike="noStrike">
              <a:latin typeface="Arial"/>
            </a:endParaRPr>
          </a:p>
          <a:p>
            <a:pPr marL="1440">
              <a:lnSpc>
                <a:spcPct val="90000"/>
              </a:lnSpc>
              <a:spcBef>
                <a:spcPts val="751"/>
              </a:spcBef>
              <a:tabLst>
                <a:tab algn="l" pos="0"/>
              </a:tabLst>
            </a:pPr>
            <a:r>
              <a:rPr b="0" lang="de-DE" sz="1800" spc="-1" strike="noStrike">
                <a:solidFill>
                  <a:srgbClr val="3c3c3b"/>
                </a:solidFill>
                <a:latin typeface="Meta IGM"/>
                <a:ea typeface="DejaVu Sans"/>
              </a:rPr>
              <a:t>Die Mobilitätswahl variiert je nach gesellschaftlichen Rahmenbedingungen (staatliche Subventionierungen, Ausbauqualität jeweiliger Infrastrukturen für Wege, Schiene, Straße, Wasser und Luft), variieren nach individueller Lage: Familien haben andere Mobilitätsbedürfnisse als Studenten, Berufstätige andere als Kinder und Senioren.</a:t>
            </a:r>
            <a:endParaRPr b="0" lang="de-DE" sz="1800" spc="-1" strike="noStrike">
              <a:latin typeface="Arial"/>
            </a:endParaRPr>
          </a:p>
          <a:p>
            <a:pPr marL="1440">
              <a:lnSpc>
                <a:spcPct val="90000"/>
              </a:lnSpc>
              <a:spcBef>
                <a:spcPts val="751"/>
              </a:spcBef>
              <a:tabLst>
                <a:tab algn="l" pos="0"/>
              </a:tabLst>
            </a:pPr>
            <a:endParaRPr b="0" lang="de-DE" sz="1800" spc="-1" strike="noStrike">
              <a:latin typeface="Arial"/>
            </a:endParaRPr>
          </a:p>
          <a:p>
            <a:pPr marL="1440">
              <a:lnSpc>
                <a:spcPct val="90000"/>
              </a:lnSpc>
              <a:spcBef>
                <a:spcPts val="751"/>
              </a:spcBef>
              <a:tabLst>
                <a:tab algn="l" pos="0"/>
              </a:tabLst>
            </a:pPr>
            <a:endParaRPr b="0" lang="de-DE" sz="1800" spc="-1" strike="noStrike">
              <a:latin typeface="Arial"/>
            </a:endParaRPr>
          </a:p>
          <a:p>
            <a:pPr marL="1440">
              <a:lnSpc>
                <a:spcPct val="90000"/>
              </a:lnSpc>
              <a:spcBef>
                <a:spcPts val="751"/>
              </a:spcBef>
              <a:tabLst>
                <a:tab algn="l" pos="0"/>
              </a:tabLst>
            </a:pPr>
            <a:endParaRPr b="0" lang="de-DE" sz="1800" spc="-1" strike="noStrike">
              <a:latin typeface="Arial"/>
            </a:endParaRPr>
          </a:p>
          <a:p>
            <a:pPr marL="1440">
              <a:lnSpc>
                <a:spcPct val="90000"/>
              </a:lnSpc>
              <a:spcBef>
                <a:spcPts val="751"/>
              </a:spcBef>
              <a:tabLst>
                <a:tab algn="l" pos="0"/>
              </a:tabLst>
            </a:pPr>
            <a:endParaRPr b="0" lang="de-DE" sz="18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167040" y="102600"/>
            <a:ext cx="7589160" cy="975600"/>
          </a:xfrm>
          <a:prstGeom prst="rect">
            <a:avLst/>
          </a:prstGeom>
          <a:noFill/>
          <a:ln w="0">
            <a:noFill/>
          </a:ln>
        </p:spPr>
        <p:style>
          <a:lnRef idx="0"/>
          <a:fillRef idx="0"/>
          <a:effectRef idx="0"/>
          <a:fontRef idx="minor"/>
        </p:style>
        <p:txBody>
          <a:bodyPr lIns="0" rIns="0" tIns="0" bIns="0">
            <a:noAutofit/>
          </a:bodyPr>
          <a:p>
            <a:pPr>
              <a:lnSpc>
                <a:spcPct val="90000"/>
              </a:lnSpc>
            </a:pPr>
            <a:r>
              <a:rPr b="1" lang="de-DE" sz="4000" spc="194" strike="noStrike" cap="all">
                <a:solidFill>
                  <a:srgbClr val="e3051b"/>
                </a:solidFill>
                <a:latin typeface="Meta Head IGM Cond Black"/>
                <a:ea typeface="DejaVu Sans"/>
              </a:rPr>
              <a:t>Implementierung E-Mobilität-</a:t>
            </a:r>
            <a:br/>
            <a:r>
              <a:rPr b="1" lang="de-DE" sz="4000" spc="194" strike="noStrike" cap="all">
                <a:solidFill>
                  <a:srgbClr val="e3051b"/>
                </a:solidFill>
                <a:latin typeface="Meta Head IGM Cond Black"/>
                <a:ea typeface="DejaVu Sans"/>
              </a:rPr>
              <a:t>schnell und sozial</a:t>
            </a:r>
            <a:endParaRPr b="0" lang="de-DE" sz="4000" spc="-1" strike="noStrike">
              <a:latin typeface="Arial"/>
            </a:endParaRPr>
          </a:p>
        </p:txBody>
      </p:sp>
      <p:sp>
        <p:nvSpPr>
          <p:cNvPr id="160" name="CustomShape 2"/>
          <p:cNvSpPr/>
          <p:nvPr/>
        </p:nvSpPr>
        <p:spPr>
          <a:xfrm>
            <a:off x="90360" y="1081800"/>
            <a:ext cx="8766360" cy="3719520"/>
          </a:xfrm>
          <a:prstGeom prst="rect">
            <a:avLst/>
          </a:prstGeom>
          <a:noFill/>
          <a:ln w="0">
            <a:noFill/>
          </a:ln>
        </p:spPr>
        <p:style>
          <a:lnRef idx="0"/>
          <a:fillRef idx="0"/>
          <a:effectRef idx="0"/>
          <a:fontRef idx="minor"/>
        </p:style>
        <p:txBody>
          <a:bodyPr lIns="0" rIns="0" tIns="0" bIns="0">
            <a:normAutofit/>
          </a:bodyPr>
          <a:p>
            <a:pPr marL="280800" indent="-278280">
              <a:lnSpc>
                <a:spcPct val="90000"/>
              </a:lnSpc>
              <a:spcBef>
                <a:spcPts val="751"/>
              </a:spcBef>
              <a:buSzPct val="100051"/>
              <a:buBlip>
                <a:blip r:embed="rId1"/>
              </a:buBlip>
            </a:pPr>
            <a:endParaRPr b="0" lang="de-DE" sz="1800" spc="-1" strike="noStrike">
              <a:latin typeface="Arial"/>
            </a:endParaRPr>
          </a:p>
          <a:p>
            <a:pPr marL="280800" indent="-278280">
              <a:lnSpc>
                <a:spcPct val="90000"/>
              </a:lnSpc>
              <a:spcBef>
                <a:spcPts val="751"/>
              </a:spcBef>
              <a:buSzPct val="100051"/>
              <a:buBlip>
                <a:blip r:embed="rId2"/>
              </a:buBlip>
            </a:pPr>
            <a:endParaRPr b="0" lang="de-DE" sz="1800" spc="-1" strike="noStrike">
              <a:latin typeface="Arial"/>
            </a:endParaRPr>
          </a:p>
          <a:p>
            <a:pPr marL="280800" indent="-278280">
              <a:lnSpc>
                <a:spcPct val="90000"/>
              </a:lnSpc>
              <a:spcBef>
                <a:spcPts val="751"/>
              </a:spcBef>
              <a:buSzPct val="100051"/>
              <a:buBlip>
                <a:blip r:embed="rId3"/>
              </a:buBlip>
            </a:pPr>
            <a:endParaRPr b="0" lang="de-DE" sz="1800" spc="-1" strike="noStrike">
              <a:latin typeface="Arial"/>
            </a:endParaRPr>
          </a:p>
          <a:p>
            <a:pPr marL="280800" indent="-278280">
              <a:lnSpc>
                <a:spcPct val="90000"/>
              </a:lnSpc>
              <a:spcBef>
                <a:spcPts val="751"/>
              </a:spcBef>
              <a:buSzPct val="100051"/>
              <a:buBlip>
                <a:blip r:embed="rId4"/>
              </a:buBlip>
            </a:pPr>
            <a:endParaRPr b="0" lang="de-DE" sz="1800" spc="-1" strike="noStrike">
              <a:latin typeface="Arial"/>
            </a:endParaRPr>
          </a:p>
          <a:p>
            <a:pPr marL="280800" indent="-278280">
              <a:lnSpc>
                <a:spcPct val="90000"/>
              </a:lnSpc>
              <a:spcBef>
                <a:spcPts val="751"/>
              </a:spcBef>
              <a:buSzPct val="100051"/>
              <a:buBlip>
                <a:blip r:embed="rId5"/>
              </a:buBlip>
            </a:pPr>
            <a:r>
              <a:rPr b="0" lang="de-DE" sz="1600" spc="-1" strike="noStrike">
                <a:solidFill>
                  <a:srgbClr val="3c3c3b"/>
                </a:solidFill>
                <a:latin typeface="Meta IGM"/>
                <a:ea typeface="DejaVu Sans"/>
              </a:rPr>
              <a:t>Mindestens über 50% der Mobilitätsleistungen werden bei MIV verbleiben.</a:t>
            </a:r>
            <a:br/>
            <a:r>
              <a:rPr b="0" lang="de-DE" sz="1600" spc="-1" strike="noStrike">
                <a:solidFill>
                  <a:srgbClr val="3c3c3b"/>
                </a:solidFill>
                <a:latin typeface="Meta IGM"/>
                <a:ea typeface="DejaVu Sans"/>
              </a:rPr>
              <a:t>Erreichen der Klimaziele erfordern schnelle und soziale Implementation</a:t>
            </a:r>
            <a:endParaRPr b="0" lang="de-DE" sz="1600" spc="-1" strike="noStrike">
              <a:latin typeface="Arial"/>
            </a:endParaRPr>
          </a:p>
          <a:p>
            <a:pPr marL="280800" indent="-278280">
              <a:lnSpc>
                <a:spcPct val="90000"/>
              </a:lnSpc>
              <a:spcBef>
                <a:spcPts val="751"/>
              </a:spcBef>
              <a:buSzPct val="100051"/>
              <a:buBlip>
                <a:blip r:embed="rId6"/>
              </a:buBlip>
            </a:pPr>
            <a:r>
              <a:rPr b="0" lang="de-DE" sz="1600" spc="-1" strike="noStrike">
                <a:solidFill>
                  <a:srgbClr val="3c3c3b"/>
                </a:solidFill>
                <a:latin typeface="Meta IGM"/>
                <a:ea typeface="DejaVu Sans"/>
              </a:rPr>
              <a:t>Keine Anschaffungsprämien über 2024/25 hinaus, weil E-Mobilität billiger als Verbrenner wird. Lenkung hinsichtlich Größenklassen/Nutzen (Familien)</a:t>
            </a:r>
            <a:endParaRPr b="0" lang="de-DE" sz="1600" spc="-1" strike="noStrike">
              <a:latin typeface="Arial"/>
            </a:endParaRPr>
          </a:p>
          <a:p>
            <a:pPr marL="280800" indent="-278280">
              <a:lnSpc>
                <a:spcPct val="90000"/>
              </a:lnSpc>
              <a:spcBef>
                <a:spcPts val="751"/>
              </a:spcBef>
              <a:buSzPct val="100051"/>
              <a:buBlip>
                <a:blip r:embed="rId7"/>
              </a:buBlip>
            </a:pPr>
            <a:r>
              <a:rPr b="0" lang="de-DE" sz="1600" spc="-1" strike="noStrike">
                <a:solidFill>
                  <a:srgbClr val="3c3c3b"/>
                </a:solidFill>
                <a:latin typeface="Meta IGM"/>
                <a:ea typeface="DejaVu Sans"/>
              </a:rPr>
              <a:t>Förderung auf öffentliche Ladeinfrastruktur (Konzentration auf Bereiche mit mehrgeschossigen Mietwohnungsbau etc)</a:t>
            </a:r>
            <a:endParaRPr b="0" lang="de-DE" sz="1600" spc="-1" strike="noStrike">
              <a:latin typeface="Arial"/>
            </a:endParaRPr>
          </a:p>
          <a:p>
            <a:pPr marL="280800" indent="-278280">
              <a:lnSpc>
                <a:spcPct val="90000"/>
              </a:lnSpc>
              <a:spcBef>
                <a:spcPts val="751"/>
              </a:spcBef>
              <a:buSzPct val="100051"/>
              <a:buBlip>
                <a:blip r:embed="rId8"/>
              </a:buBlip>
            </a:pPr>
            <a:r>
              <a:rPr b="0" lang="de-DE" sz="1600" spc="-1" strike="noStrike">
                <a:solidFill>
                  <a:srgbClr val="3c3c3b"/>
                </a:solidFill>
                <a:latin typeface="Meta IGM"/>
                <a:ea typeface="DejaVu Sans"/>
              </a:rPr>
              <a:t>Projektförderung für WonungsGenossenschaften für Kombination Photovoltaik/Ladestationen</a:t>
            </a:r>
            <a:br/>
            <a:r>
              <a:rPr b="0" lang="de-DE" sz="2900" spc="-1" strike="noStrike">
                <a:solidFill>
                  <a:srgbClr val="3c3c3b"/>
                </a:solidFill>
                <a:latin typeface="Meta IGM"/>
                <a:ea typeface="DejaVu Sans"/>
              </a:rPr>
              <a:t> </a:t>
            </a:r>
            <a:endParaRPr b="0" lang="de-DE" sz="2900" spc="-1" strike="noStrike">
              <a:latin typeface="Arial"/>
            </a:endParaRPr>
          </a:p>
          <a:p>
            <a:pPr marL="1440">
              <a:lnSpc>
                <a:spcPct val="90000"/>
              </a:lnSpc>
              <a:spcBef>
                <a:spcPts val="751"/>
              </a:spcBef>
              <a:tabLst>
                <a:tab algn="l" pos="0"/>
              </a:tabLst>
            </a:pPr>
            <a:endParaRPr b="0" lang="de-DE" sz="29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CustomShape 1"/>
          <p:cNvSpPr/>
          <p:nvPr/>
        </p:nvSpPr>
        <p:spPr>
          <a:xfrm>
            <a:off x="167040" y="102600"/>
            <a:ext cx="7469280" cy="1125360"/>
          </a:xfrm>
          <a:prstGeom prst="rect">
            <a:avLst/>
          </a:prstGeom>
          <a:noFill/>
          <a:ln w="0">
            <a:noFill/>
          </a:ln>
        </p:spPr>
        <p:style>
          <a:lnRef idx="0"/>
          <a:fillRef idx="0"/>
          <a:effectRef idx="0"/>
          <a:fontRef idx="minor"/>
        </p:style>
        <p:txBody>
          <a:bodyPr lIns="0" rIns="0" tIns="0" bIns="0">
            <a:noAutofit/>
          </a:bodyPr>
          <a:p>
            <a:pPr>
              <a:lnSpc>
                <a:spcPct val="90000"/>
              </a:lnSpc>
            </a:pPr>
            <a:r>
              <a:rPr b="1" lang="de-DE" sz="4000" spc="194" strike="noStrike" cap="all">
                <a:solidFill>
                  <a:srgbClr val="e3051b"/>
                </a:solidFill>
                <a:latin typeface="Meta Head IGM Cond Black"/>
                <a:ea typeface="DejaVu Sans"/>
              </a:rPr>
              <a:t>Ökologische Footprints E-Mobilität</a:t>
            </a:r>
            <a:endParaRPr b="0" lang="de-DE" sz="4000" spc="-1" strike="noStrike">
              <a:latin typeface="Arial"/>
            </a:endParaRPr>
          </a:p>
        </p:txBody>
      </p:sp>
      <p:sp>
        <p:nvSpPr>
          <p:cNvPr id="162" name="CustomShape 2"/>
          <p:cNvSpPr/>
          <p:nvPr/>
        </p:nvSpPr>
        <p:spPr>
          <a:xfrm>
            <a:off x="90360" y="1493640"/>
            <a:ext cx="8766360" cy="3719520"/>
          </a:xfrm>
          <a:prstGeom prst="rect">
            <a:avLst/>
          </a:prstGeom>
          <a:noFill/>
          <a:ln w="0">
            <a:noFill/>
          </a:ln>
        </p:spPr>
        <p:style>
          <a:lnRef idx="0"/>
          <a:fillRef idx="0"/>
          <a:effectRef idx="0"/>
          <a:fontRef idx="minor"/>
        </p:style>
        <p:txBody>
          <a:bodyPr lIns="0" rIns="0" tIns="0" bIns="0">
            <a:normAutofit/>
          </a:bodyPr>
          <a:p>
            <a:pPr marL="280800" indent="-278280">
              <a:lnSpc>
                <a:spcPct val="90000"/>
              </a:lnSpc>
              <a:spcBef>
                <a:spcPts val="751"/>
              </a:spcBef>
              <a:buSzPct val="356016"/>
              <a:buBlip>
                <a:blip r:embed="rId1"/>
              </a:buBlip>
            </a:pPr>
            <a:r>
              <a:rPr b="0" lang="de-DE" sz="1800" spc="-1" strike="noStrike">
                <a:solidFill>
                  <a:srgbClr val="3c3c3b"/>
                </a:solidFill>
                <a:latin typeface="Meta IGM"/>
                <a:ea typeface="DejaVu Sans"/>
              </a:rPr>
              <a:t>Leistungs- und Kostenentwicklung der E-Mobilität</a:t>
            </a:r>
            <a:endParaRPr b="0" lang="de-DE" sz="1800" spc="-1" strike="noStrike">
              <a:latin typeface="Arial"/>
            </a:endParaRPr>
          </a:p>
          <a:p>
            <a:pPr marL="280800" indent="-278280">
              <a:lnSpc>
                <a:spcPct val="90000"/>
              </a:lnSpc>
              <a:spcBef>
                <a:spcPts val="751"/>
              </a:spcBef>
              <a:buSzPct val="356016"/>
              <a:buBlip>
                <a:blip r:embed="rId2"/>
              </a:buBlip>
            </a:pPr>
            <a:r>
              <a:rPr b="0" lang="de-DE" sz="1800" spc="-1" strike="noStrike">
                <a:solidFill>
                  <a:srgbClr val="3c3c3b"/>
                </a:solidFill>
                <a:latin typeface="Meta IGM"/>
                <a:ea typeface="DejaVu Sans"/>
              </a:rPr>
              <a:t>Ökologische Folgekosten Batteriefertigung</a:t>
            </a:r>
            <a:endParaRPr b="0" lang="de-DE" sz="1800" spc="-1" strike="noStrike">
              <a:latin typeface="Arial"/>
            </a:endParaRPr>
          </a:p>
          <a:p>
            <a:pPr marL="280800" indent="-278280">
              <a:lnSpc>
                <a:spcPct val="90000"/>
              </a:lnSpc>
              <a:spcBef>
                <a:spcPts val="751"/>
              </a:spcBef>
              <a:buSzPct val="356016"/>
              <a:buBlip>
                <a:blip r:embed="rId3"/>
              </a:buBlip>
            </a:pPr>
            <a:r>
              <a:rPr b="0" lang="de-DE" sz="1800" spc="-1" strike="noStrike">
                <a:solidFill>
                  <a:srgbClr val="3c3c3b"/>
                </a:solidFill>
                <a:latin typeface="Meta IGM"/>
                <a:ea typeface="DejaVu Sans"/>
              </a:rPr>
              <a:t>Ressourcenaufwand-Recycling</a:t>
            </a:r>
            <a:endParaRPr b="0" lang="de-DE" sz="1800" spc="-1" strike="noStrike">
              <a:latin typeface="Arial"/>
            </a:endParaRPr>
          </a:p>
          <a:p>
            <a:pPr marL="280800" indent="-278280">
              <a:lnSpc>
                <a:spcPct val="90000"/>
              </a:lnSpc>
              <a:spcBef>
                <a:spcPts val="751"/>
              </a:spcBef>
              <a:buSzPct val="356016"/>
              <a:buBlip>
                <a:blip r:embed="rId4"/>
              </a:buBlip>
            </a:pPr>
            <a:r>
              <a:rPr b="0" lang="de-DE" sz="1800" spc="-1" strike="noStrike">
                <a:solidFill>
                  <a:srgbClr val="3c3c3b"/>
                </a:solidFill>
                <a:latin typeface="Meta IGM"/>
                <a:ea typeface="DejaVu Sans"/>
              </a:rPr>
              <a:t>Vier Varianten der Antriebstechnologie</a:t>
            </a:r>
            <a:endParaRPr b="0" lang="de-DE" sz="1800" spc="-1" strike="noStrike">
              <a:latin typeface="Arial"/>
            </a:endParaRPr>
          </a:p>
          <a:p>
            <a:pPr lvl="3" marL="864000" indent="-216000">
              <a:lnSpc>
                <a:spcPct val="90000"/>
              </a:lnSpc>
              <a:spcBef>
                <a:spcPts val="751"/>
              </a:spcBef>
              <a:buClr>
                <a:srgbClr val="000000"/>
              </a:buClr>
              <a:buSzPct val="45000"/>
              <a:buFont typeface="Wingdings" charset="2"/>
              <a:buChar char=""/>
            </a:pPr>
            <a:r>
              <a:rPr b="0" lang="de-DE" sz="1800" spc="-1" strike="noStrike">
                <a:solidFill>
                  <a:srgbClr val="3c3c3b"/>
                </a:solidFill>
                <a:latin typeface="Meta IGM"/>
                <a:ea typeface="DejaVu Sans"/>
              </a:rPr>
              <a:t>- Oberleitung</a:t>
            </a:r>
            <a:endParaRPr b="0" lang="de-DE" sz="1800" spc="-1" strike="noStrike">
              <a:latin typeface="Arial"/>
            </a:endParaRPr>
          </a:p>
          <a:p>
            <a:pPr lvl="3" marL="864000" indent="-216000">
              <a:lnSpc>
                <a:spcPct val="90000"/>
              </a:lnSpc>
              <a:spcBef>
                <a:spcPts val="751"/>
              </a:spcBef>
              <a:buClr>
                <a:srgbClr val="000000"/>
              </a:buClr>
              <a:buSzPct val="45000"/>
              <a:buFont typeface="Wingdings" charset="2"/>
              <a:buChar char=""/>
            </a:pPr>
            <a:r>
              <a:rPr b="0" lang="de-DE" sz="1800" spc="-1" strike="noStrike">
                <a:solidFill>
                  <a:srgbClr val="3c3c3b"/>
                </a:solidFill>
                <a:latin typeface="Meta IGM"/>
                <a:ea typeface="DejaVu Sans"/>
              </a:rPr>
              <a:t>- Batterieelektrischer Antrieb </a:t>
            </a:r>
            <a:endParaRPr b="0" lang="de-DE" sz="1800" spc="-1" strike="noStrike">
              <a:latin typeface="Arial"/>
            </a:endParaRPr>
          </a:p>
          <a:p>
            <a:pPr lvl="3" marL="864000" indent="-216000">
              <a:lnSpc>
                <a:spcPct val="90000"/>
              </a:lnSpc>
              <a:spcBef>
                <a:spcPts val="751"/>
              </a:spcBef>
              <a:buClr>
                <a:srgbClr val="000000"/>
              </a:buClr>
              <a:buSzPct val="45000"/>
              <a:buFont typeface="Wingdings" charset="2"/>
              <a:buChar char=""/>
            </a:pPr>
            <a:r>
              <a:rPr b="0" lang="de-DE" sz="1800" spc="-1" strike="noStrike">
                <a:solidFill>
                  <a:srgbClr val="3c3c3b"/>
                </a:solidFill>
                <a:latin typeface="Meta IGM"/>
                <a:ea typeface="DejaVu Sans"/>
              </a:rPr>
              <a:t>- Brennstoffzelle mit Wasserstof</a:t>
            </a:r>
            <a:r>
              <a:rPr b="0" lang="de-DE" sz="1800" spc="-1" strike="noStrike">
                <a:solidFill>
                  <a:srgbClr val="3c3c3b"/>
                </a:solidFill>
                <a:latin typeface="Meta IGM"/>
                <a:ea typeface="DejaVu Sans"/>
              </a:rPr>
              <a:t>f/Methan</a:t>
            </a:r>
            <a:endParaRPr b="0" lang="de-DE" sz="1800" spc="-1" strike="noStrike">
              <a:latin typeface="Arial"/>
            </a:endParaRPr>
          </a:p>
          <a:p>
            <a:pPr lvl="3" marL="864000" indent="-216000">
              <a:lnSpc>
                <a:spcPct val="90000"/>
              </a:lnSpc>
              <a:spcBef>
                <a:spcPts val="751"/>
              </a:spcBef>
              <a:buClr>
                <a:srgbClr val="000000"/>
              </a:buClr>
              <a:buSzPct val="45000"/>
              <a:buFont typeface="Wingdings" charset="2"/>
              <a:buChar char=""/>
            </a:pPr>
            <a:r>
              <a:rPr b="0" lang="de-DE" sz="1800" spc="-1" strike="noStrike">
                <a:solidFill>
                  <a:srgbClr val="3c3c3b"/>
                </a:solidFill>
                <a:latin typeface="Meta IGM"/>
                <a:ea typeface="DejaVu Sans"/>
              </a:rPr>
              <a:t>- Verbrennermotor (E-Fuel, Wasserstoff)</a:t>
            </a:r>
            <a:endParaRPr b="0" lang="de-DE" sz="1800" spc="-1" strike="noStrike">
              <a:latin typeface="Arial"/>
            </a:endParaRPr>
          </a:p>
          <a:p>
            <a:pPr marL="1440">
              <a:lnSpc>
                <a:spcPct val="90000"/>
              </a:lnSpc>
              <a:spcBef>
                <a:spcPts val="751"/>
              </a:spcBef>
              <a:tabLst>
                <a:tab algn="l" pos="0"/>
              </a:tabLst>
            </a:pPr>
            <a:endParaRPr b="0" lang="de-DE" sz="18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CustomShape 1"/>
          <p:cNvSpPr/>
          <p:nvPr/>
        </p:nvSpPr>
        <p:spPr>
          <a:xfrm>
            <a:off x="250920" y="424080"/>
            <a:ext cx="8641440" cy="452880"/>
          </a:xfrm>
          <a:prstGeom prst="rect">
            <a:avLst/>
          </a:prstGeom>
          <a:noFill/>
          <a:ln w="0">
            <a:noFill/>
          </a:ln>
        </p:spPr>
        <p:style>
          <a:lnRef idx="0"/>
          <a:fillRef idx="0"/>
          <a:effectRef idx="0"/>
          <a:fontRef idx="minor"/>
        </p:style>
        <p:txBody>
          <a:bodyPr lIns="0" rIns="0" tIns="0" bIns="0">
            <a:noAutofit/>
          </a:bodyPr>
          <a:p>
            <a:pPr>
              <a:lnSpc>
                <a:spcPct val="90000"/>
              </a:lnSpc>
            </a:pPr>
            <a:br/>
            <a:endParaRPr b="0" lang="de-DE" sz="1800" spc="-1" strike="noStrike">
              <a:latin typeface="Arial"/>
            </a:endParaRPr>
          </a:p>
        </p:txBody>
      </p:sp>
      <p:sp>
        <p:nvSpPr>
          <p:cNvPr id="129" name="CustomShape 2"/>
          <p:cNvSpPr/>
          <p:nvPr/>
        </p:nvSpPr>
        <p:spPr>
          <a:xfrm>
            <a:off x="250920" y="1602360"/>
            <a:ext cx="8641440" cy="3130920"/>
          </a:xfrm>
          <a:prstGeom prst="rect">
            <a:avLst/>
          </a:prstGeom>
          <a:noFill/>
          <a:ln w="0">
            <a:noFill/>
          </a:ln>
        </p:spPr>
        <p:style>
          <a:lnRef idx="0"/>
          <a:fillRef idx="0"/>
          <a:effectRef idx="0"/>
          <a:fontRef idx="minor"/>
        </p:style>
        <p:txBody>
          <a:bodyPr lIns="0" rIns="0" tIns="0" bIns="0">
            <a:normAutofit/>
          </a:bodyPr>
          <a:p>
            <a:pPr marL="280800" indent="-278280">
              <a:lnSpc>
                <a:spcPct val="90000"/>
              </a:lnSpc>
              <a:spcBef>
                <a:spcPts val="751"/>
              </a:spcBef>
              <a:buSzPct val="100045"/>
              <a:buBlip>
                <a:blip r:embed="rId1"/>
              </a:buBlip>
            </a:pPr>
            <a:r>
              <a:rPr b="0" lang="de-DE" sz="1800" spc="-1" strike="noStrike">
                <a:solidFill>
                  <a:srgbClr val="3c3c3b"/>
                </a:solidFill>
                <a:latin typeface="Meta IGM"/>
                <a:ea typeface="DejaVu Sans"/>
              </a:rPr>
              <a:t>Mobilitätskonzepte, die sich an </a:t>
            </a:r>
            <a:r>
              <a:rPr b="0" i="1" lang="de-DE" sz="1800" spc="-1" strike="noStrike">
                <a:solidFill>
                  <a:srgbClr val="3c3c3b"/>
                </a:solidFill>
                <a:latin typeface="Meta IGM"/>
                <a:ea typeface="DejaVu Sans"/>
              </a:rPr>
              <a:t>der verengten Perspektive großstädtischer Ballungsräume</a:t>
            </a:r>
            <a:r>
              <a:rPr b="0" lang="de-DE" sz="1800" spc="-1" strike="noStrike">
                <a:solidFill>
                  <a:srgbClr val="3c3c3b"/>
                </a:solidFill>
                <a:latin typeface="Meta IGM"/>
                <a:ea typeface="DejaVu Sans"/>
              </a:rPr>
              <a:t>, an der </a:t>
            </a:r>
            <a:r>
              <a:rPr b="0" i="1" lang="de-DE" sz="1800" spc="-1" strike="noStrike">
                <a:solidFill>
                  <a:srgbClr val="3c3c3b"/>
                </a:solidFill>
                <a:latin typeface="Meta IGM"/>
                <a:ea typeface="DejaVu Sans"/>
              </a:rPr>
              <a:t>Kritik des fossilen Autos </a:t>
            </a:r>
            <a:r>
              <a:rPr b="0" lang="de-DE" sz="1800" spc="-1" strike="noStrike">
                <a:solidFill>
                  <a:srgbClr val="3c3c3b"/>
                </a:solidFill>
                <a:latin typeface="Meta IGM"/>
                <a:ea typeface="DejaVu Sans"/>
              </a:rPr>
              <a:t>und an </a:t>
            </a:r>
            <a:r>
              <a:rPr b="0" i="1" lang="de-DE" sz="1800" spc="-1" strike="noStrike">
                <a:solidFill>
                  <a:srgbClr val="3c3c3b"/>
                </a:solidFill>
                <a:latin typeface="Meta IGM"/>
                <a:ea typeface="DejaVu Sans"/>
              </a:rPr>
              <a:t>Postwachstumsmodellen</a:t>
            </a:r>
            <a:r>
              <a:rPr b="0" lang="de-DE" sz="1800" spc="-1" strike="noStrike">
                <a:solidFill>
                  <a:srgbClr val="3c3c3b"/>
                </a:solidFill>
                <a:latin typeface="Meta IGM"/>
                <a:ea typeface="DejaVu Sans"/>
              </a:rPr>
              <a:t> orientieren, sehen die Lösung in der Verlagerung des motorisierten Individualverkehrs auf den Umweltverbund (Rad-ÖPNV Verkehre). </a:t>
            </a:r>
            <a:endParaRPr b="0" lang="de-DE" sz="1800" spc="-1" strike="noStrike">
              <a:latin typeface="Arial"/>
            </a:endParaRPr>
          </a:p>
          <a:p>
            <a:pPr marL="280800" indent="-278280">
              <a:lnSpc>
                <a:spcPct val="90000"/>
              </a:lnSpc>
              <a:spcBef>
                <a:spcPts val="751"/>
              </a:spcBef>
              <a:buSzPct val="100045"/>
              <a:buBlip>
                <a:blip r:embed="rId2"/>
              </a:buBlip>
            </a:pPr>
            <a:r>
              <a:rPr b="0" lang="de-DE" sz="1800" spc="-1" strike="noStrike">
                <a:solidFill>
                  <a:srgbClr val="3c3c3b"/>
                </a:solidFill>
                <a:latin typeface="Meta IGM"/>
                <a:ea typeface="DejaVu Sans"/>
              </a:rPr>
              <a:t>Eine solche Verlagerung allein kann nicht rechtzeitig genug realisert werden, um die Klimaziele zu erreichen. Auch wird sie – zumindest für die nächsten Jahrzehnte – die hoch-individualisierten Mobilitäts-Bedürfnisse nicht abdecken können.</a:t>
            </a:r>
            <a:endParaRPr b="0" lang="de-DE" sz="1800" spc="-1" strike="noStrike">
              <a:latin typeface="Arial"/>
            </a:endParaRPr>
          </a:p>
          <a:p>
            <a:pPr>
              <a:lnSpc>
                <a:spcPct val="90000"/>
              </a:lnSpc>
              <a:spcBef>
                <a:spcPts val="751"/>
              </a:spcBef>
            </a:pPr>
            <a:endParaRPr b="0" lang="de-DE" sz="1800" spc="-1" strike="noStrike">
              <a:latin typeface="Arial"/>
            </a:endParaRPr>
          </a:p>
          <a:p>
            <a:pPr>
              <a:lnSpc>
                <a:spcPct val="90000"/>
              </a:lnSpc>
              <a:spcBef>
                <a:spcPts val="751"/>
              </a:spcBef>
            </a:pPr>
            <a:endParaRPr b="0" lang="de-DE" sz="1800" spc="-1" strike="noStrike">
              <a:latin typeface="Arial"/>
            </a:endParaRPr>
          </a:p>
          <a:p>
            <a:pPr>
              <a:lnSpc>
                <a:spcPct val="90000"/>
              </a:lnSpc>
              <a:spcBef>
                <a:spcPts val="751"/>
              </a:spcBef>
            </a:pPr>
            <a:endParaRPr b="0" lang="de-DE" sz="1800" spc="-1" strike="noStrike">
              <a:latin typeface="Arial"/>
            </a:endParaRPr>
          </a:p>
        </p:txBody>
      </p:sp>
      <p:sp>
        <p:nvSpPr>
          <p:cNvPr id="130" name="CustomShape 3"/>
          <p:cNvSpPr/>
          <p:nvPr/>
        </p:nvSpPr>
        <p:spPr>
          <a:xfrm>
            <a:off x="188640" y="0"/>
            <a:ext cx="7760880" cy="1548360"/>
          </a:xfrm>
          <a:prstGeom prst="rect">
            <a:avLst/>
          </a:prstGeom>
          <a:noFill/>
          <a:ln w="0">
            <a:noFill/>
          </a:ln>
        </p:spPr>
        <p:style>
          <a:lnRef idx="0"/>
          <a:fillRef idx="0"/>
          <a:effectRef idx="0"/>
          <a:fontRef idx="minor"/>
        </p:style>
        <p:txBody>
          <a:bodyPr lIns="0" rIns="0" tIns="0" bIns="0" anchor="ctr">
            <a:noAutofit/>
          </a:bodyPr>
          <a:p>
            <a:pPr>
              <a:lnSpc>
                <a:spcPct val="90000"/>
              </a:lnSpc>
              <a:spcBef>
                <a:spcPts val="751"/>
              </a:spcBef>
              <a:tabLst>
                <a:tab algn="l" pos="0"/>
              </a:tabLst>
            </a:pPr>
            <a:r>
              <a:rPr b="1" lang="de-DE" sz="2400" spc="92" strike="noStrike">
                <a:solidFill>
                  <a:srgbClr val="ff0000"/>
                </a:solidFill>
                <a:latin typeface="Meta Head IGM Cond Light"/>
                <a:ea typeface="DejaVu Sans"/>
              </a:rPr>
              <a:t>Irrlichter der Mobilitätsdiskussion</a:t>
            </a:r>
            <a:br/>
            <a:r>
              <a:rPr b="1" lang="de-DE" sz="2400" spc="92" strike="noStrike">
                <a:solidFill>
                  <a:srgbClr val="ff0000"/>
                </a:solidFill>
                <a:latin typeface="Meta Head IGM Cond Light"/>
                <a:ea typeface="DejaVu Sans"/>
              </a:rPr>
              <a:t>Undiskutierte Themen und Setzungen:</a:t>
            </a:r>
            <a:br/>
            <a:r>
              <a:rPr b="1" lang="de-DE" sz="2400" spc="92" strike="noStrike">
                <a:solidFill>
                  <a:srgbClr val="ff0000"/>
                </a:solidFill>
                <a:latin typeface="Meta Head IGM Cond Light"/>
                <a:ea typeface="DejaVu Sans"/>
              </a:rPr>
              <a:t>*Mobilität nur jenseits des Autos</a:t>
            </a:r>
            <a:br/>
            <a:r>
              <a:rPr b="1" lang="de-DE" sz="2400" spc="92" strike="noStrike">
                <a:solidFill>
                  <a:srgbClr val="ff0000"/>
                </a:solidFill>
                <a:latin typeface="Meta Head IGM Cond Light"/>
                <a:ea typeface="DejaVu Sans"/>
              </a:rPr>
              <a:t> </a:t>
            </a:r>
            <a:endParaRPr b="0" lang="de-DE" sz="24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CustomShape 1"/>
          <p:cNvSpPr/>
          <p:nvPr/>
        </p:nvSpPr>
        <p:spPr>
          <a:xfrm>
            <a:off x="250920" y="424080"/>
            <a:ext cx="8641440" cy="452880"/>
          </a:xfrm>
          <a:prstGeom prst="rect">
            <a:avLst/>
          </a:prstGeom>
          <a:noFill/>
          <a:ln w="0">
            <a:noFill/>
          </a:ln>
        </p:spPr>
        <p:style>
          <a:lnRef idx="0"/>
          <a:fillRef idx="0"/>
          <a:effectRef idx="0"/>
          <a:fontRef idx="minor"/>
        </p:style>
        <p:txBody>
          <a:bodyPr lIns="0" rIns="0" tIns="0" bIns="0">
            <a:noAutofit/>
          </a:bodyPr>
          <a:p>
            <a:pPr>
              <a:lnSpc>
                <a:spcPct val="90000"/>
              </a:lnSpc>
            </a:pPr>
            <a:br/>
            <a:endParaRPr b="0" lang="de-DE" sz="1800" spc="-1" strike="noStrike">
              <a:latin typeface="Arial"/>
            </a:endParaRPr>
          </a:p>
        </p:txBody>
      </p:sp>
      <p:sp>
        <p:nvSpPr>
          <p:cNvPr id="132" name="CustomShape 2"/>
          <p:cNvSpPr/>
          <p:nvPr/>
        </p:nvSpPr>
        <p:spPr>
          <a:xfrm>
            <a:off x="250920" y="1602360"/>
            <a:ext cx="8641440" cy="3130920"/>
          </a:xfrm>
          <a:prstGeom prst="rect">
            <a:avLst/>
          </a:prstGeom>
          <a:noFill/>
          <a:ln w="0">
            <a:noFill/>
          </a:ln>
        </p:spPr>
        <p:style>
          <a:lnRef idx="0"/>
          <a:fillRef idx="0"/>
          <a:effectRef idx="0"/>
          <a:fontRef idx="minor"/>
        </p:style>
        <p:txBody>
          <a:bodyPr lIns="0" rIns="0" tIns="0" bIns="0">
            <a:normAutofit/>
          </a:bodyPr>
          <a:p>
            <a:pPr>
              <a:lnSpc>
                <a:spcPct val="90000"/>
              </a:lnSpc>
              <a:spcBef>
                <a:spcPts val="751"/>
              </a:spcBef>
            </a:pPr>
            <a:endParaRPr b="0" lang="de-DE" sz="1800" spc="-1" strike="noStrike">
              <a:latin typeface="Arial"/>
            </a:endParaRPr>
          </a:p>
          <a:p>
            <a:pPr marL="280800" indent="-278280">
              <a:lnSpc>
                <a:spcPct val="90000"/>
              </a:lnSpc>
              <a:spcBef>
                <a:spcPts val="751"/>
              </a:spcBef>
              <a:buSzPct val="100045"/>
              <a:buBlip>
                <a:blip r:embed="rId1"/>
              </a:buBlip>
            </a:pPr>
            <a:r>
              <a:rPr b="0" i="1" lang="de-DE" sz="1800" spc="-1" strike="noStrike">
                <a:solidFill>
                  <a:srgbClr val="3c3c3b"/>
                </a:solidFill>
                <a:latin typeface="Meta IGM"/>
                <a:ea typeface="DejaVu Sans"/>
              </a:rPr>
              <a:t>Produktivitäts-/Differenzierungsentwicklung verursacht Übergang von Schiene zu Strasse, von zentralisierten zu dezentralisierten Mobilitätssystemen</a:t>
            </a:r>
            <a:br/>
            <a:r>
              <a:rPr b="0" lang="de-DE" sz="1800" spc="-1" strike="noStrike">
                <a:solidFill>
                  <a:srgbClr val="3c3c3b"/>
                </a:solidFill>
                <a:latin typeface="Meta IGM"/>
                <a:ea typeface="DejaVu Sans"/>
              </a:rPr>
              <a:t>1) Differenzierung Arbeit – Berufe Spezialisierung Qualifikation</a:t>
            </a:r>
            <a:br/>
            <a:r>
              <a:rPr b="0" lang="de-DE" sz="1800" spc="-1" strike="noStrike">
                <a:solidFill>
                  <a:srgbClr val="3c3c3b"/>
                </a:solidFill>
                <a:latin typeface="Meta IGM"/>
                <a:ea typeface="DejaVu Sans"/>
              </a:rPr>
              <a:t>2) Ausweitung Arbeits-/Dienstverkehre: Logistik, Service, Dienstleistung, Einkauf-/Vertrieb – Regionale-Globale Wertschöfungsketten</a:t>
            </a:r>
            <a:br/>
            <a:r>
              <a:rPr b="0" lang="de-DE" sz="1800" spc="-1" strike="noStrike">
                <a:solidFill>
                  <a:srgbClr val="3c3c3b"/>
                </a:solidFill>
                <a:latin typeface="Meta IGM"/>
                <a:ea typeface="DejaVu Sans"/>
              </a:rPr>
              <a:t>3) Expansion Freie Zeit zu Arbeitszeit: Freizeit-/Urlaubs-/Kulturmobilität</a:t>
            </a:r>
            <a:br/>
            <a:r>
              <a:rPr b="0" lang="de-DE" sz="1800" spc="-1" strike="noStrike">
                <a:solidFill>
                  <a:srgbClr val="3c3c3b"/>
                </a:solidFill>
                <a:latin typeface="Meta IGM"/>
                <a:ea typeface="DejaVu Sans"/>
              </a:rPr>
              <a:t>4) Entwicklung der Familien-/Freundesnetzwerke</a:t>
            </a:r>
            <a:endParaRPr b="0" lang="de-DE" sz="1800" spc="-1" strike="noStrike">
              <a:latin typeface="Arial"/>
            </a:endParaRPr>
          </a:p>
          <a:p>
            <a:pPr>
              <a:lnSpc>
                <a:spcPct val="90000"/>
              </a:lnSpc>
              <a:spcBef>
                <a:spcPts val="751"/>
              </a:spcBef>
            </a:pPr>
            <a:endParaRPr b="0" lang="de-DE" sz="1800" spc="-1" strike="noStrike">
              <a:latin typeface="Arial"/>
            </a:endParaRPr>
          </a:p>
          <a:p>
            <a:pPr>
              <a:lnSpc>
                <a:spcPct val="90000"/>
              </a:lnSpc>
              <a:spcBef>
                <a:spcPts val="751"/>
              </a:spcBef>
            </a:pPr>
            <a:endParaRPr b="0" lang="de-DE" sz="1800" spc="-1" strike="noStrike">
              <a:latin typeface="Arial"/>
            </a:endParaRPr>
          </a:p>
        </p:txBody>
      </p:sp>
      <p:sp>
        <p:nvSpPr>
          <p:cNvPr id="133" name="CustomShape 3"/>
          <p:cNvSpPr/>
          <p:nvPr/>
        </p:nvSpPr>
        <p:spPr>
          <a:xfrm>
            <a:off x="188640" y="0"/>
            <a:ext cx="7760880" cy="1548360"/>
          </a:xfrm>
          <a:prstGeom prst="rect">
            <a:avLst/>
          </a:prstGeom>
          <a:noFill/>
          <a:ln w="0">
            <a:noFill/>
          </a:ln>
        </p:spPr>
        <p:style>
          <a:lnRef idx="0"/>
          <a:fillRef idx="0"/>
          <a:effectRef idx="0"/>
          <a:fontRef idx="minor"/>
        </p:style>
        <p:txBody>
          <a:bodyPr lIns="0" rIns="0" tIns="0" bIns="0" anchor="ctr">
            <a:noAutofit/>
          </a:bodyPr>
          <a:p>
            <a:pPr>
              <a:lnSpc>
                <a:spcPct val="90000"/>
              </a:lnSpc>
              <a:spcBef>
                <a:spcPts val="751"/>
              </a:spcBef>
              <a:tabLst>
                <a:tab algn="l" pos="0"/>
              </a:tabLst>
            </a:pPr>
            <a:r>
              <a:rPr b="1" lang="de-DE" sz="2400" spc="92" strike="noStrike">
                <a:solidFill>
                  <a:srgbClr val="ff0000"/>
                </a:solidFill>
                <a:latin typeface="Meta Head IGM Cond Light"/>
                <a:ea typeface="DejaVu Sans"/>
              </a:rPr>
              <a:t>Irrlichter der Mobilitätsdiskussion</a:t>
            </a:r>
            <a:br/>
            <a:r>
              <a:rPr b="1" lang="de-DE" sz="2400" spc="92" strike="noStrike">
                <a:solidFill>
                  <a:srgbClr val="ff0000"/>
                </a:solidFill>
                <a:latin typeface="Meta Head IGM Cond Light"/>
                <a:ea typeface="DejaVu Sans"/>
              </a:rPr>
              <a:t>Undiskutierte Themen und Setzungen:</a:t>
            </a:r>
            <a:br/>
            <a:r>
              <a:rPr b="1" lang="de-DE" sz="2400" spc="92" strike="noStrike">
                <a:solidFill>
                  <a:srgbClr val="ff0000"/>
                </a:solidFill>
                <a:latin typeface="Meta Head IGM Cond Light"/>
                <a:ea typeface="DejaVu Sans"/>
              </a:rPr>
              <a:t>*Sozialstrukturelle Ursachen von Mobilitätswachstum </a:t>
            </a:r>
            <a:endParaRPr b="0" lang="de-DE" sz="24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CustomShape 1"/>
          <p:cNvSpPr/>
          <p:nvPr/>
        </p:nvSpPr>
        <p:spPr>
          <a:xfrm>
            <a:off x="250920" y="424080"/>
            <a:ext cx="8641440" cy="452880"/>
          </a:xfrm>
          <a:prstGeom prst="rect">
            <a:avLst/>
          </a:prstGeom>
          <a:noFill/>
          <a:ln w="0">
            <a:noFill/>
          </a:ln>
        </p:spPr>
        <p:style>
          <a:lnRef idx="0"/>
          <a:fillRef idx="0"/>
          <a:effectRef idx="0"/>
          <a:fontRef idx="minor"/>
        </p:style>
        <p:txBody>
          <a:bodyPr lIns="0" rIns="0" tIns="0" bIns="0">
            <a:noAutofit/>
          </a:bodyPr>
          <a:p>
            <a:pPr>
              <a:lnSpc>
                <a:spcPct val="90000"/>
              </a:lnSpc>
            </a:pPr>
            <a:br/>
            <a:endParaRPr b="0" lang="de-DE" sz="1800" spc="-1" strike="noStrike">
              <a:latin typeface="Arial"/>
            </a:endParaRPr>
          </a:p>
        </p:txBody>
      </p:sp>
      <p:sp>
        <p:nvSpPr>
          <p:cNvPr id="135" name="CustomShape 2"/>
          <p:cNvSpPr/>
          <p:nvPr/>
        </p:nvSpPr>
        <p:spPr>
          <a:xfrm>
            <a:off x="250920" y="1602360"/>
            <a:ext cx="8641440" cy="3130920"/>
          </a:xfrm>
          <a:prstGeom prst="rect">
            <a:avLst/>
          </a:prstGeom>
          <a:noFill/>
          <a:ln w="0">
            <a:noFill/>
          </a:ln>
        </p:spPr>
        <p:style>
          <a:lnRef idx="0"/>
          <a:fillRef idx="0"/>
          <a:effectRef idx="0"/>
          <a:fontRef idx="minor"/>
        </p:style>
        <p:txBody>
          <a:bodyPr lIns="0" rIns="0" tIns="0" bIns="0">
            <a:normAutofit/>
          </a:bodyPr>
          <a:p>
            <a:pPr>
              <a:lnSpc>
                <a:spcPct val="90000"/>
              </a:lnSpc>
              <a:spcBef>
                <a:spcPts val="751"/>
              </a:spcBef>
            </a:pPr>
            <a:endParaRPr b="0" lang="de-DE" sz="1800" spc="-1" strike="noStrike">
              <a:latin typeface="Arial"/>
            </a:endParaRPr>
          </a:p>
          <a:p>
            <a:pPr marL="280800" indent="-278280">
              <a:lnSpc>
                <a:spcPct val="90000"/>
              </a:lnSpc>
              <a:spcBef>
                <a:spcPts val="751"/>
              </a:spcBef>
              <a:buSzPct val="100045"/>
              <a:buBlip>
                <a:blip r:embed="rId1"/>
              </a:buBlip>
            </a:pPr>
            <a:r>
              <a:rPr b="0" lang="de-DE" sz="1800" spc="-1" strike="noStrike">
                <a:solidFill>
                  <a:srgbClr val="3c3c3b"/>
                </a:solidFill>
                <a:latin typeface="Meta IGM"/>
                <a:ea typeface="DejaVu Sans"/>
              </a:rPr>
              <a:t>Bedarf nach hoch-flexibler Mobilität nicht ignorieren</a:t>
            </a:r>
            <a:endParaRPr b="0" lang="de-DE" sz="1800" spc="-1" strike="noStrike">
              <a:latin typeface="Arial"/>
            </a:endParaRPr>
          </a:p>
          <a:p>
            <a:pPr marL="280800" indent="-278280">
              <a:lnSpc>
                <a:spcPct val="90000"/>
              </a:lnSpc>
              <a:spcBef>
                <a:spcPts val="751"/>
              </a:spcBef>
              <a:buSzPct val="100045"/>
              <a:buBlip>
                <a:blip r:embed="rId2"/>
              </a:buBlip>
            </a:pPr>
            <a:r>
              <a:rPr b="0" lang="de-DE" sz="1800" spc="-1" strike="noStrike">
                <a:solidFill>
                  <a:srgbClr val="3c3c3b"/>
                </a:solidFill>
                <a:latin typeface="Meta IGM"/>
                <a:ea typeface="DejaVu Sans"/>
              </a:rPr>
              <a:t>Lösung für Stadt und Land entwickeln</a:t>
            </a:r>
            <a:endParaRPr b="0" lang="de-DE" sz="1800" spc="-1" strike="noStrike">
              <a:latin typeface="Arial"/>
            </a:endParaRPr>
          </a:p>
          <a:p>
            <a:pPr marL="280800" indent="-278280">
              <a:lnSpc>
                <a:spcPct val="90000"/>
              </a:lnSpc>
              <a:spcBef>
                <a:spcPts val="751"/>
              </a:spcBef>
              <a:buSzPct val="100045"/>
              <a:buBlip>
                <a:blip r:embed="rId3"/>
              </a:buBlip>
            </a:pPr>
            <a:r>
              <a:rPr b="0" lang="de-DE" sz="1800" spc="-1" strike="noStrike">
                <a:solidFill>
                  <a:srgbClr val="3c3c3b"/>
                </a:solidFill>
                <a:latin typeface="Meta IGM"/>
                <a:ea typeface="DejaVu Sans"/>
              </a:rPr>
              <a:t>Flexibilisierung und Effektivierung des ÖPNV durch Ausbau und Integration Robo-Taxis / Shuttle</a:t>
            </a:r>
            <a:endParaRPr b="0" lang="de-DE" sz="1800" spc="-1" strike="noStrike">
              <a:latin typeface="Arial"/>
            </a:endParaRPr>
          </a:p>
          <a:p>
            <a:pPr marL="280800" indent="-278280">
              <a:lnSpc>
                <a:spcPct val="90000"/>
              </a:lnSpc>
              <a:spcBef>
                <a:spcPts val="751"/>
              </a:spcBef>
              <a:buSzPct val="100045"/>
              <a:buBlip>
                <a:blip r:embed="rId4"/>
              </a:buBlip>
            </a:pPr>
            <a:r>
              <a:rPr b="0" lang="de-DE" sz="1800" spc="-1" strike="noStrike">
                <a:solidFill>
                  <a:srgbClr val="3c3c3b"/>
                </a:solidFill>
                <a:latin typeface="Meta IGM"/>
                <a:ea typeface="DejaVu Sans"/>
              </a:rPr>
              <a:t>Integration des (elektrifizierten) MIV in den ÖPV (Nah und Fern) durch Robotaxis</a:t>
            </a:r>
            <a:endParaRPr b="0" lang="de-DE" sz="1800" spc="-1" strike="noStrike">
              <a:latin typeface="Arial"/>
            </a:endParaRPr>
          </a:p>
          <a:p>
            <a:pPr>
              <a:lnSpc>
                <a:spcPct val="90000"/>
              </a:lnSpc>
              <a:spcBef>
                <a:spcPts val="751"/>
              </a:spcBef>
            </a:pPr>
            <a:endParaRPr b="0" lang="de-DE" sz="1800" spc="-1" strike="noStrike">
              <a:latin typeface="Arial"/>
            </a:endParaRPr>
          </a:p>
          <a:p>
            <a:pPr marL="280800" indent="-278280">
              <a:lnSpc>
                <a:spcPct val="90000"/>
              </a:lnSpc>
              <a:spcBef>
                <a:spcPts val="751"/>
              </a:spcBef>
              <a:buSzPct val="100045"/>
              <a:buBlip>
                <a:blip r:embed="rId5"/>
              </a:buBlip>
            </a:pPr>
            <a:r>
              <a:rPr b="0" lang="de-DE" sz="1800" spc="-1" strike="noStrike">
                <a:solidFill>
                  <a:srgbClr val="3c3c3b"/>
                </a:solidFill>
                <a:latin typeface="Meta IGM"/>
                <a:ea typeface="DejaVu Sans"/>
              </a:rPr>
              <a:t>Vergesellschaftung des MIV und Individualiserung des ÖPV</a:t>
            </a:r>
            <a:endParaRPr b="0" lang="de-DE" sz="1800" spc="-1" strike="noStrike">
              <a:latin typeface="Arial"/>
            </a:endParaRPr>
          </a:p>
        </p:txBody>
      </p:sp>
      <p:sp>
        <p:nvSpPr>
          <p:cNvPr id="136" name="CustomShape 3"/>
          <p:cNvSpPr/>
          <p:nvPr/>
        </p:nvSpPr>
        <p:spPr>
          <a:xfrm>
            <a:off x="188640" y="0"/>
            <a:ext cx="7760880" cy="1548360"/>
          </a:xfrm>
          <a:prstGeom prst="rect">
            <a:avLst/>
          </a:prstGeom>
          <a:noFill/>
          <a:ln w="0">
            <a:noFill/>
          </a:ln>
        </p:spPr>
        <p:style>
          <a:lnRef idx="0"/>
          <a:fillRef idx="0"/>
          <a:effectRef idx="0"/>
          <a:fontRef idx="minor"/>
        </p:style>
        <p:txBody>
          <a:bodyPr lIns="0" rIns="0" tIns="0" bIns="0" anchor="ctr">
            <a:noAutofit/>
          </a:bodyPr>
          <a:p>
            <a:pPr>
              <a:lnSpc>
                <a:spcPct val="90000"/>
              </a:lnSpc>
              <a:spcBef>
                <a:spcPts val="751"/>
              </a:spcBef>
              <a:tabLst>
                <a:tab algn="l" pos="0"/>
              </a:tabLst>
            </a:pPr>
            <a:r>
              <a:rPr b="1" lang="de-DE" sz="2400" spc="92" strike="noStrike">
                <a:solidFill>
                  <a:srgbClr val="ff0000"/>
                </a:solidFill>
                <a:latin typeface="Meta Head IGM Cond Light"/>
                <a:ea typeface="DejaVu Sans"/>
              </a:rPr>
              <a:t>Plädoyer:</a:t>
            </a:r>
            <a:endParaRPr b="0" lang="de-DE" sz="24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CustomShape 1"/>
          <p:cNvSpPr/>
          <p:nvPr/>
        </p:nvSpPr>
        <p:spPr>
          <a:xfrm>
            <a:off x="186120" y="141480"/>
            <a:ext cx="7184520" cy="1022760"/>
          </a:xfrm>
          <a:prstGeom prst="rect">
            <a:avLst/>
          </a:prstGeom>
          <a:noFill/>
          <a:ln w="0">
            <a:noFill/>
          </a:ln>
        </p:spPr>
        <p:style>
          <a:lnRef idx="0"/>
          <a:fillRef idx="0"/>
          <a:effectRef idx="0"/>
          <a:fontRef idx="minor"/>
        </p:style>
        <p:txBody>
          <a:bodyPr lIns="0" rIns="0" tIns="0" bIns="0">
            <a:noAutofit/>
          </a:bodyPr>
          <a:p>
            <a:pPr>
              <a:lnSpc>
                <a:spcPct val="90000"/>
              </a:lnSpc>
            </a:pPr>
            <a:r>
              <a:rPr b="1" lang="de-DE" sz="4000" spc="194" strike="noStrike" cap="all">
                <a:solidFill>
                  <a:srgbClr val="e3051b"/>
                </a:solidFill>
                <a:latin typeface="Meta Head IGM Cond Black"/>
                <a:ea typeface="DejaVu Sans"/>
              </a:rPr>
              <a:t>Vier Prämissen der Mobilitätsdiskussion</a:t>
            </a:r>
            <a:endParaRPr b="0" lang="de-DE" sz="4000" spc="-1" strike="noStrike">
              <a:latin typeface="Arial"/>
            </a:endParaRPr>
          </a:p>
        </p:txBody>
      </p:sp>
      <p:sp>
        <p:nvSpPr>
          <p:cNvPr id="138" name="CustomShape 2"/>
          <p:cNvSpPr/>
          <p:nvPr/>
        </p:nvSpPr>
        <p:spPr>
          <a:xfrm>
            <a:off x="250920" y="1359360"/>
            <a:ext cx="8584560" cy="3058200"/>
          </a:xfrm>
          <a:prstGeom prst="rect">
            <a:avLst/>
          </a:prstGeom>
          <a:noFill/>
          <a:ln w="0">
            <a:noFill/>
          </a:ln>
        </p:spPr>
        <p:style>
          <a:lnRef idx="0"/>
          <a:fillRef idx="0"/>
          <a:effectRef idx="0"/>
          <a:fontRef idx="minor"/>
        </p:style>
        <p:txBody>
          <a:bodyPr lIns="0" rIns="0" tIns="0" bIns="0">
            <a:normAutofit fontScale="56000"/>
          </a:bodyPr>
          <a:p>
            <a:pPr marL="280800" indent="-278280">
              <a:lnSpc>
                <a:spcPct val="90000"/>
              </a:lnSpc>
              <a:spcBef>
                <a:spcPts val="751"/>
              </a:spcBef>
              <a:buSzPct val="100045"/>
              <a:buBlip>
                <a:blip r:embed="rId1"/>
              </a:buBlip>
            </a:pPr>
            <a:r>
              <a:rPr b="0" lang="de-DE" sz="1800" spc="-1" strike="noStrike">
                <a:solidFill>
                  <a:srgbClr val="3c3c3b"/>
                </a:solidFill>
                <a:latin typeface="Meta IGM"/>
                <a:ea typeface="DejaVu Sans"/>
              </a:rPr>
              <a:t>Mobilität muss von der </a:t>
            </a:r>
            <a:r>
              <a:rPr b="0" i="1" lang="de-DE" sz="1800" spc="-1" strike="noStrike">
                <a:solidFill>
                  <a:srgbClr val="3c3c3b"/>
                </a:solidFill>
                <a:latin typeface="Meta IGM"/>
                <a:ea typeface="DejaVu Sans"/>
              </a:rPr>
              <a:t>Zukunft, nicht der Vergangenheit </a:t>
            </a:r>
            <a:r>
              <a:rPr b="0" lang="de-DE" sz="1800" spc="-1" strike="noStrike">
                <a:solidFill>
                  <a:srgbClr val="3c3c3b"/>
                </a:solidFill>
                <a:latin typeface="Meta IGM"/>
                <a:ea typeface="DejaVu Sans"/>
              </a:rPr>
              <a:t>der Mobilitätsträger gedacht werden, also unter Einschluss insbesondere der absehbaren technologischen Fortschritte der Verkehrsträger (Rad, Auto, Bus und Bahn), der Energieträger (Durchbruch der erneuerbaren Energien) sowie der digitalen Plattformen, die Zukunftsmobilität organisieren.</a:t>
            </a:r>
            <a:endParaRPr b="0" lang="de-DE" sz="1800" spc="-1" strike="noStrike">
              <a:latin typeface="Arial"/>
            </a:endParaRPr>
          </a:p>
          <a:p>
            <a:pPr marL="280800" indent="-278280">
              <a:lnSpc>
                <a:spcPct val="90000"/>
              </a:lnSpc>
              <a:spcBef>
                <a:spcPts val="751"/>
              </a:spcBef>
              <a:buSzPct val="100045"/>
              <a:buBlip>
                <a:blip r:embed="rId2"/>
              </a:buBlip>
            </a:pPr>
            <a:r>
              <a:rPr b="0" lang="de-DE" sz="1800" spc="-1" strike="noStrike">
                <a:solidFill>
                  <a:srgbClr val="3c3c3b"/>
                </a:solidFill>
                <a:latin typeface="Meta IGM"/>
                <a:ea typeface="DejaVu Sans"/>
              </a:rPr>
              <a:t>Mobilitätsentscheidungen der Menschen werden wesentlich entlang der Mobilitätsmatrix (MM) aus den 5 Aspekten </a:t>
            </a:r>
            <a:r>
              <a:rPr b="0" i="1" lang="de-DE" sz="1800" spc="-1" strike="noStrike">
                <a:solidFill>
                  <a:srgbClr val="3c3c3b"/>
                </a:solidFill>
                <a:latin typeface="Meta IGM"/>
                <a:ea typeface="DejaVu Sans"/>
              </a:rPr>
              <a:t>Zeit, Kosten, Flexibilität, Sicherheit, Verfügbarkeit </a:t>
            </a:r>
            <a:r>
              <a:rPr b="0" lang="de-DE" sz="1800" spc="-1" strike="noStrike">
                <a:solidFill>
                  <a:srgbClr val="3c3c3b"/>
                </a:solidFill>
                <a:latin typeface="Meta IGM"/>
                <a:ea typeface="DejaVu Sans"/>
              </a:rPr>
              <a:t>gefällt und basieren auf langfristigen technologischen und sozialstrukturellen Trends der arbeitsteiligen Produktion und Reproduktion, der Produktivität sowie der sozialstrukturellen Trends (Qualifizierung, Arbeits- und Freizeiten, Erwerbstätigkeit von Frauen und Männern, Wohn- und Siedlungsstrukturen).</a:t>
            </a:r>
            <a:endParaRPr b="0" lang="de-DE" sz="1800" spc="-1" strike="noStrike">
              <a:latin typeface="Arial"/>
            </a:endParaRPr>
          </a:p>
          <a:p>
            <a:pPr marL="280800" indent="-278280">
              <a:lnSpc>
                <a:spcPct val="90000"/>
              </a:lnSpc>
              <a:spcBef>
                <a:spcPts val="751"/>
              </a:spcBef>
              <a:buSzPct val="100045"/>
              <a:buBlip>
                <a:blip r:embed="rId3"/>
              </a:buBlip>
            </a:pPr>
            <a:r>
              <a:rPr b="0" lang="de-DE" sz="1800" spc="-1" strike="noStrike">
                <a:solidFill>
                  <a:srgbClr val="3c3c3b"/>
                </a:solidFill>
                <a:latin typeface="Meta IGM"/>
                <a:ea typeface="DejaVu Sans"/>
              </a:rPr>
              <a:t>Der Umbau des Mobilitätssektors muss die </a:t>
            </a:r>
            <a:r>
              <a:rPr b="0" i="1" lang="de-DE" sz="1800" spc="-1" strike="noStrike">
                <a:solidFill>
                  <a:srgbClr val="3c3c3b"/>
                </a:solidFill>
                <a:latin typeface="Meta IGM"/>
                <a:ea typeface="DejaVu Sans"/>
              </a:rPr>
              <a:t>Zeitachse</a:t>
            </a:r>
            <a:r>
              <a:rPr b="0" lang="de-DE" sz="1800" spc="-1" strike="noStrike">
                <a:solidFill>
                  <a:srgbClr val="3c3c3b"/>
                </a:solidFill>
                <a:latin typeface="Meta IGM"/>
                <a:ea typeface="DejaVu Sans"/>
              </a:rPr>
              <a:t> der deutschen wie europäischen Klimaziele für 2030 und 2045 realisieren können.</a:t>
            </a:r>
            <a:endParaRPr b="0" lang="de-DE" sz="1800" spc="-1" strike="noStrike">
              <a:latin typeface="Arial"/>
            </a:endParaRPr>
          </a:p>
          <a:p>
            <a:pPr marL="280800" indent="-278280">
              <a:lnSpc>
                <a:spcPct val="90000"/>
              </a:lnSpc>
              <a:spcBef>
                <a:spcPts val="751"/>
              </a:spcBef>
              <a:buSzPct val="100045"/>
              <a:buBlip>
                <a:blip r:embed="rId4"/>
              </a:buBlip>
            </a:pPr>
            <a:r>
              <a:rPr b="0" lang="de-DE" sz="1800" spc="-1" strike="noStrike">
                <a:solidFill>
                  <a:srgbClr val="3c3c3b"/>
                </a:solidFill>
                <a:latin typeface="Meta IGM"/>
                <a:ea typeface="DejaVu Sans"/>
              </a:rPr>
              <a:t>Nur eine Mobilitätswende, die </a:t>
            </a:r>
            <a:r>
              <a:rPr b="0" i="1" lang="de-DE" sz="1800" spc="-1" strike="noStrike">
                <a:solidFill>
                  <a:srgbClr val="3c3c3b"/>
                </a:solidFill>
                <a:latin typeface="Meta IGM"/>
                <a:ea typeface="DejaVu Sans"/>
              </a:rPr>
              <a:t>sozial gerecht konzipiert und implementiert </a:t>
            </a:r>
            <a:r>
              <a:rPr b="0" lang="de-DE" sz="1800" spc="-1" strike="noStrike">
                <a:solidFill>
                  <a:srgbClr val="3c3c3b"/>
                </a:solidFill>
                <a:latin typeface="Meta IGM"/>
                <a:ea typeface="DejaVu Sans"/>
              </a:rPr>
              <a:t>wird, kann gesellschaftliche Akzeptanz erlangen und ohne autoritäre Strukturen politisch durchsetzungsfähig werden.</a:t>
            </a:r>
            <a:endParaRPr b="0" lang="de-DE" sz="18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186120" y="141480"/>
            <a:ext cx="7875000" cy="995400"/>
          </a:xfrm>
          <a:prstGeom prst="rect">
            <a:avLst/>
          </a:prstGeom>
          <a:noFill/>
          <a:ln w="0">
            <a:noFill/>
          </a:ln>
        </p:spPr>
        <p:style>
          <a:lnRef idx="0"/>
          <a:fillRef idx="0"/>
          <a:effectRef idx="0"/>
          <a:fontRef idx="minor"/>
        </p:style>
        <p:txBody>
          <a:bodyPr lIns="0" rIns="0" tIns="0" bIns="0">
            <a:noAutofit/>
          </a:bodyPr>
          <a:p>
            <a:pPr>
              <a:lnSpc>
                <a:spcPct val="90000"/>
              </a:lnSpc>
            </a:pPr>
            <a:r>
              <a:rPr b="1" lang="de-DE" sz="2400" spc="194" strike="noStrike" cap="all">
                <a:solidFill>
                  <a:srgbClr val="e3051b"/>
                </a:solidFill>
                <a:latin typeface="Meta Head IGM Cond Black"/>
                <a:ea typeface="DejaVu Sans"/>
              </a:rPr>
              <a:t>Konturen modaler emissionsfreier datenbasierter öffentlich organisierten europäischen Mobilität</a:t>
            </a:r>
            <a:endParaRPr b="0" lang="de-DE" sz="2400" spc="-1" strike="noStrike">
              <a:latin typeface="Arial"/>
            </a:endParaRPr>
          </a:p>
        </p:txBody>
      </p:sp>
      <p:sp>
        <p:nvSpPr>
          <p:cNvPr id="140" name="CustomShape 2"/>
          <p:cNvSpPr/>
          <p:nvPr/>
        </p:nvSpPr>
        <p:spPr>
          <a:xfrm>
            <a:off x="250920" y="1359360"/>
            <a:ext cx="8682840" cy="3323160"/>
          </a:xfrm>
          <a:prstGeom prst="rect">
            <a:avLst/>
          </a:prstGeom>
          <a:noFill/>
          <a:ln w="0">
            <a:noFill/>
          </a:ln>
        </p:spPr>
        <p:style>
          <a:lnRef idx="0"/>
          <a:fillRef idx="0"/>
          <a:effectRef idx="0"/>
          <a:fontRef idx="minor"/>
        </p:style>
        <p:txBody>
          <a:bodyPr lIns="0" rIns="0" tIns="0" bIns="0">
            <a:normAutofit fontScale="12000"/>
          </a:bodyPr>
          <a:p>
            <a:pPr marL="280800" indent="-278280">
              <a:lnSpc>
                <a:spcPct val="90000"/>
              </a:lnSpc>
              <a:spcBef>
                <a:spcPts val="751"/>
              </a:spcBef>
              <a:buSzPct val="100045"/>
              <a:buBlip>
                <a:blip r:embed="rId1"/>
              </a:buBlip>
            </a:pPr>
            <a:r>
              <a:rPr b="0" lang="de-DE" sz="1800" spc="-1" strike="noStrike">
                <a:solidFill>
                  <a:srgbClr val="3c3c3b"/>
                </a:solidFill>
                <a:latin typeface="Meta IGM"/>
                <a:ea typeface="DejaVu Sans"/>
              </a:rPr>
              <a:t>- Auf der Grundlage von Big Data und KI können die heute zersplitterten Informations- und Bezahlsysteme (regional wie europaweit) unterschiedlicher Transportsysteme (Nationale und private Bahnunternehmen, kommunale Verkehrsträger, privat organisierte Sharing-, Abonnement- und Mobility as a Service MaaS Angebote), integriert werden und damit gegenüber dem individuell besessenen Auto konkurrenzfähige Mobilitätsleistungen anbieten – zumindest hinsichtlich Mobilitätszeit, Kosten und Verfügbarkeit.</a:t>
            </a:r>
            <a:br/>
            <a:r>
              <a:rPr b="0" lang="de-DE" sz="1800" spc="-1" strike="noStrike">
                <a:solidFill>
                  <a:srgbClr val="3c3c3b"/>
                </a:solidFill>
                <a:latin typeface="Meta IGM"/>
                <a:ea typeface="DejaVu Sans"/>
              </a:rPr>
              <a:t>Die Investitionsvolumen für diese Plattform-Infrastruktur sind so riesig, dass sie nur auf europäischer Ebene entsprechend große Nutzungsvolumen generieren können. Europäisch sind auch die regulativen Normen zu entwickeln, damit diese Plattformstruktur und die von ihr generierten Datenvolumen in öffentlich-rechtlicher Hand bleiben und für die permanente Entwicklung dieser Mobilitätssysteme genutzt werden können. Die schlechte – nicht unrealistische Alternative – wäre die private Organisation durch die Googles, Amazons und Ubers dieser Welt.</a:t>
            </a:r>
            <a:br/>
            <a:r>
              <a:rPr b="0" lang="de-DE" sz="1800" spc="-1" strike="noStrike">
                <a:solidFill>
                  <a:srgbClr val="3c3c3b"/>
                </a:solidFill>
                <a:latin typeface="Meta IGM"/>
                <a:ea typeface="DejaVu Sans"/>
              </a:rPr>
              <a:t>Nur diese öffentlich-rechtliche Organisation kann eine nach </a:t>
            </a:r>
            <a:r>
              <a:rPr b="0" i="1" lang="de-DE" sz="1800" spc="-1" strike="noStrike">
                <a:solidFill>
                  <a:srgbClr val="3c3c3b"/>
                </a:solidFill>
                <a:latin typeface="Meta IGM"/>
                <a:ea typeface="DejaVu Sans"/>
              </a:rPr>
              <a:t>sozialen</a:t>
            </a:r>
            <a:r>
              <a:rPr b="0" lang="de-DE" sz="1800" spc="-1" strike="noStrike">
                <a:solidFill>
                  <a:srgbClr val="3c3c3b"/>
                </a:solidFill>
                <a:latin typeface="Meta IGM"/>
                <a:ea typeface="DejaVu Sans"/>
              </a:rPr>
              <a:t> (Preise, räumliche Verfügung) und </a:t>
            </a:r>
            <a:r>
              <a:rPr b="0" i="1" lang="de-DE" sz="1800" spc="-1" strike="noStrike">
                <a:solidFill>
                  <a:srgbClr val="3c3c3b"/>
                </a:solidFill>
                <a:latin typeface="Meta IGM"/>
                <a:ea typeface="DejaVu Sans"/>
              </a:rPr>
              <a:t>ökologischen</a:t>
            </a:r>
            <a:r>
              <a:rPr b="0" lang="de-DE" sz="1800" spc="-1" strike="noStrike">
                <a:solidFill>
                  <a:srgbClr val="3c3c3b"/>
                </a:solidFill>
                <a:latin typeface="Meta IGM"/>
                <a:ea typeface="DejaVu Sans"/>
              </a:rPr>
              <a:t> Kriterien gesteuerte Verteilung dieser Verkehre über die Mobilitätsachsen gewährleisten – mithin nach Kriterien der Daseinsvorsorge. Die Plattformen sind so offen zu konzipieren, das sie nationalen wie regionalen Betreibergesellschaften Gestaltungsoptionen hinsichtlich der Leistungs-, Steuerungs- und Preissysteme belassen.</a:t>
            </a:r>
            <a:br/>
            <a:r>
              <a:rPr b="0" lang="de-DE" sz="1800" spc="-1" strike="noStrike">
                <a:solidFill>
                  <a:srgbClr val="3c3c3b"/>
                </a:solidFill>
                <a:latin typeface="Meta IGM"/>
                <a:ea typeface="DejaVu Sans"/>
              </a:rPr>
              <a:t> </a:t>
            </a:r>
            <a:endParaRPr b="0" lang="de-DE" sz="1800" spc="-1" strike="noStrike">
              <a:latin typeface="Arial"/>
            </a:endParaRPr>
          </a:p>
          <a:p>
            <a:pPr marL="280800" indent="-278280">
              <a:lnSpc>
                <a:spcPct val="90000"/>
              </a:lnSpc>
              <a:spcBef>
                <a:spcPts val="751"/>
              </a:spcBef>
              <a:buSzPct val="100045"/>
              <a:buBlip>
                <a:blip r:embed="rId2"/>
              </a:buBlip>
            </a:pPr>
            <a:r>
              <a:rPr b="0" lang="de-DE" sz="1800" spc="-1" strike="noStrike">
                <a:solidFill>
                  <a:srgbClr val="3c3c3b"/>
                </a:solidFill>
                <a:latin typeface="Meta IGM"/>
                <a:ea typeface="DejaVu Sans"/>
              </a:rPr>
              <a:t>- Auf Grundlage von Big Data und KI lassen sich </a:t>
            </a:r>
            <a:r>
              <a:rPr b="0" i="1" lang="de-DE" sz="1800" spc="-1" strike="noStrike">
                <a:solidFill>
                  <a:srgbClr val="3c3c3b"/>
                </a:solidFill>
                <a:latin typeface="Meta IGM"/>
                <a:ea typeface="DejaVu Sans"/>
              </a:rPr>
              <a:t>Mobilitätsbedarfe dynamischer planen und organisieren</a:t>
            </a:r>
            <a:r>
              <a:rPr b="0" lang="de-DE" sz="1800" spc="-1" strike="noStrike">
                <a:solidFill>
                  <a:srgbClr val="3c3c3b"/>
                </a:solidFill>
                <a:latin typeface="Meta IGM"/>
                <a:ea typeface="DejaVu Sans"/>
              </a:rPr>
              <a:t>. Autonom fahrende, elektrisch angetriebene Shuttle (vom 2-Sitzer bis zum großen Bus) können Bedarfe in zeitlich und räumlich viel höherer Flexibilität abarbeiten. </a:t>
            </a:r>
            <a:r>
              <a:rPr b="0" i="1" lang="de-DE" sz="1800" spc="-1" strike="noStrike">
                <a:solidFill>
                  <a:srgbClr val="3c3c3b"/>
                </a:solidFill>
                <a:latin typeface="Meta IGM"/>
                <a:ea typeface="DejaVu Sans"/>
              </a:rPr>
              <a:t>Schnellere Mobilität, höhere Verfügbarkeit, flexiblerer Einsatz und höhere Sicherheit solcher Angebote verringern den Bedarf an privat besessenen Autos und Parkflächen</a:t>
            </a:r>
            <a:r>
              <a:rPr b="0" lang="de-DE" sz="1800" spc="-1" strike="noStrike">
                <a:solidFill>
                  <a:srgbClr val="3c3c3b"/>
                </a:solidFill>
                <a:latin typeface="Meta IGM"/>
                <a:ea typeface="DejaVu Sans"/>
              </a:rPr>
              <a:t>. Bei gemeinsamen Nutzen der Fahrzeuge sinken die Kosten gegenüber individuell genutzten Fahrzeugen erheblich. Das existierende dicht ausgebaute städtische wie ländliche Straßennetz (gegenüber Schienennetzen) ermöglicht eine erheblich bessere räumliche Qualität des Angebots als streng Linien-gebundene Bus- und Bahnverkehre. Gerade in räumlich und/oder zeitlich spärlich genutzten Bereichen (Nachts, auf dem Land, etc.) ist eine erheblich ökologischere Mobilitätsbefriedigung als mit dem klassischen ÖV realisierbar. </a:t>
            </a:r>
            <a:br/>
            <a:r>
              <a:rPr b="0" lang="de-DE" sz="1800" spc="-1" strike="noStrike">
                <a:solidFill>
                  <a:srgbClr val="3c3c3b"/>
                </a:solidFill>
                <a:latin typeface="Meta IGM"/>
                <a:ea typeface="DejaVu Sans"/>
              </a:rPr>
              <a:t>Sinnvoll und geboten ist insofern, durch einen Ausbau des ÖPNV in Kopplung mit Robotaxis die Mobilitätsleitungs pro Fläche (Verdichtung des Verkehrs) erheblich zu erhöhen. Ein Robo-Taxi ersetzt 7-12 privat besessene PKW, reduziert die notwendigen Parkflächen und macht so öffentlichen Raum verfügbar für Radverkehre, Grünflächen und lebenswerte Begegnungsorte.</a:t>
            </a:r>
            <a:br/>
            <a:r>
              <a:rPr b="0" lang="de-DE" sz="1800" spc="-1" strike="noStrike">
                <a:solidFill>
                  <a:srgbClr val="3c3c3b"/>
                </a:solidFill>
                <a:latin typeface="Meta IGM"/>
                <a:ea typeface="DejaVu Sans"/>
              </a:rPr>
              <a:t> </a:t>
            </a:r>
            <a:endParaRPr b="0" lang="de-DE" sz="1800" spc="-1" strike="noStrike">
              <a:latin typeface="Arial"/>
            </a:endParaRPr>
          </a:p>
          <a:p>
            <a:pPr marL="280800" indent="-278280">
              <a:lnSpc>
                <a:spcPct val="90000"/>
              </a:lnSpc>
              <a:spcBef>
                <a:spcPts val="751"/>
              </a:spcBef>
              <a:buSzPct val="100045"/>
              <a:buBlip>
                <a:blip r:embed="rId3"/>
              </a:buBlip>
            </a:pPr>
            <a:r>
              <a:rPr b="0" lang="de-DE" sz="1800" spc="-1" strike="noStrike">
                <a:solidFill>
                  <a:srgbClr val="3c3c3b"/>
                </a:solidFill>
                <a:latin typeface="Meta IGM"/>
                <a:ea typeface="DejaVu Sans"/>
              </a:rPr>
              <a:t>- Die technologische Entwicklung emissionsfreier E- (und Wasserstoff-) Mobilität für die individuellen Rad- und Autoverkehre, die bei gleichen und besseren Leistungsparametern (Höhere Energieeffizienz, Laufleistung und Ladezeiten) zugleich preiswerter als fossil betriebene Autos sind, löst einen großen Teil der ökologisch und gesundheitlich schädlichen Emissionsthemen der fossilen Auto-, Bus- und Bahntechnologien, soweit in ausreichendem Umfang die nötigen Strommengen aus erneuerbaren Energien gewonnen werden.</a:t>
            </a:r>
            <a:endParaRPr b="0" lang="de-DE" sz="18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146160" y="81000"/>
            <a:ext cx="7538040" cy="759600"/>
          </a:xfrm>
          <a:prstGeom prst="rect">
            <a:avLst/>
          </a:prstGeom>
          <a:noFill/>
          <a:ln w="0">
            <a:noFill/>
          </a:ln>
        </p:spPr>
        <p:style>
          <a:lnRef idx="0"/>
          <a:fillRef idx="0"/>
          <a:effectRef idx="0"/>
          <a:fontRef idx="minor"/>
        </p:style>
        <p:txBody>
          <a:bodyPr lIns="0" rIns="0" tIns="0" bIns="0">
            <a:noAutofit/>
          </a:bodyPr>
          <a:p>
            <a:pPr>
              <a:lnSpc>
                <a:spcPct val="90000"/>
              </a:lnSpc>
            </a:pPr>
            <a:r>
              <a:rPr b="1" lang="de-DE" sz="4000" spc="194" strike="noStrike" cap="all">
                <a:solidFill>
                  <a:srgbClr val="e3051b"/>
                </a:solidFill>
                <a:latin typeface="Meta Head IGM Cond Black"/>
                <a:ea typeface="DejaVu Sans"/>
              </a:rPr>
              <a:t>Realität der Mobilität I</a:t>
            </a:r>
            <a:br/>
            <a:r>
              <a:rPr b="1" lang="de-DE" sz="1600" spc="194" strike="noStrike" cap="all">
                <a:solidFill>
                  <a:srgbClr val="e3051b"/>
                </a:solidFill>
                <a:latin typeface="Meta Head IGM Cond Black"/>
                <a:ea typeface="DejaVu Sans"/>
              </a:rPr>
              <a:t>Modal Split: Wege versus km</a:t>
            </a:r>
            <a:endParaRPr b="0" lang="de-DE" sz="1600" spc="-1" strike="noStrike">
              <a:latin typeface="Arial"/>
            </a:endParaRPr>
          </a:p>
        </p:txBody>
      </p:sp>
      <p:sp>
        <p:nvSpPr>
          <p:cNvPr id="142" name="CustomShape 2"/>
          <p:cNvSpPr/>
          <p:nvPr/>
        </p:nvSpPr>
        <p:spPr>
          <a:xfrm>
            <a:off x="146160" y="900000"/>
            <a:ext cx="7538040" cy="91260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de-DE" sz="900" spc="-1" strike="noStrike">
                <a:solidFill>
                  <a:srgbClr val="3c3c3b"/>
                </a:solidFill>
                <a:latin typeface="Meta IGM"/>
                <a:ea typeface="DejaVu Sans"/>
              </a:rPr>
              <a:t>Bei kommunalen Projekten wird häufig ein Modal Split zugrundegelegt, der nur Wege berechnet, nicht die jeweiligen KM-Zahlen der mit jeweiligen Verkehrsmitteln bewältigten Mobilität. Dies ergibt unter ökologischen Aspekten ein völlig verzerrtes Bild der Verlagerungspotentiale von MIV auf Umweltverbund: Eine Studie für Frankfurt/Main (2013) zeigt die Differenz: Nach Modal Split macht der MIV 28,5% des Verkehrs aus, nach KM-Zahlen 66,2%. Ausgeklammert werden bei den Modal Split Berechnungen zudem die hohen Umlandverkehre,  (Berufseinpendler, Einkaufs-/Kultur-/Messe-/Tourismus Einpendler), wenn nur die Mobilität der Einwohner erfasst wird</a:t>
            </a:r>
            <a:endParaRPr b="0" lang="de-DE" sz="900" spc="-1" strike="noStrike">
              <a:latin typeface="Arial"/>
            </a:endParaRPr>
          </a:p>
        </p:txBody>
      </p:sp>
      <p:sp>
        <p:nvSpPr>
          <p:cNvPr id="143" name="TextShape 3"/>
          <p:cNvSpPr txBox="1"/>
          <p:nvPr/>
        </p:nvSpPr>
        <p:spPr>
          <a:xfrm>
            <a:off x="2876400" y="2626560"/>
            <a:ext cx="3390120" cy="912240"/>
          </a:xfrm>
          <a:prstGeom prst="rect">
            <a:avLst/>
          </a:prstGeom>
          <a:noFill/>
          <a:ln w="0">
            <a:noFill/>
          </a:ln>
        </p:spPr>
        <p:txBody>
          <a:bodyPr lIns="90000" rIns="90000" tIns="45000" bIns="45000">
            <a:noAutofit/>
          </a:bodyPr>
          <a:p>
            <a:r>
              <a:rPr b="0" lang="de-DE" sz="3400" spc="-1" strike="noStrike">
                <a:solidFill>
                  <a:srgbClr val="ffffff"/>
                </a:solidFill>
                <a:latin typeface="TheSansOsF-Plain"/>
              </a:rPr>
              <a:t>Zeitreihenbericht</a:t>
            </a:r>
            <a:endParaRPr b="0" lang="de-DE" sz="3400" spc="-1" strike="noStrike">
              <a:solidFill>
                <a:srgbClr val="ffffff"/>
              </a:solidFill>
              <a:latin typeface="TheSansOsF-Plain"/>
              <a:ea typeface="TheSansOsF-Plain"/>
            </a:endParaRPr>
          </a:p>
          <a:p>
            <a:r>
              <a:rPr b="0" lang="de-DE" sz="2400" spc="-1" strike="noStrike">
                <a:solidFill>
                  <a:srgbClr val="ffffff"/>
                </a:solidFill>
                <a:latin typeface="TheSansOsF-Plain"/>
              </a:rPr>
              <a:t>2002 – 2008 – 2017</a:t>
            </a:r>
            <a:endParaRPr b="0" lang="de-DE" sz="2400" spc="-1" strike="noStrike">
              <a:solidFill>
                <a:srgbClr val="ffffff"/>
              </a:solidFill>
              <a:latin typeface="TheSansOsF-Plain"/>
              <a:ea typeface="TheSansOsF-Plain"/>
            </a:endParaRPr>
          </a:p>
        </p:txBody>
      </p:sp>
      <p:sp>
        <p:nvSpPr>
          <p:cNvPr id="144" name="TextShape 4"/>
          <p:cNvSpPr txBox="1"/>
          <p:nvPr/>
        </p:nvSpPr>
        <p:spPr>
          <a:xfrm>
            <a:off x="360000" y="2160000"/>
            <a:ext cx="7740000" cy="1549800"/>
          </a:xfrm>
          <a:prstGeom prst="rect">
            <a:avLst/>
          </a:prstGeom>
          <a:noFill/>
          <a:ln w="0">
            <a:noFill/>
          </a:ln>
        </p:spPr>
        <p:txBody>
          <a:bodyPr lIns="90000" rIns="90000" tIns="45000" bIns="45000">
            <a:noAutofit/>
          </a:bodyPr>
          <a:p>
            <a:r>
              <a:rPr b="0" lang="de-DE" sz="1400" spc="-1" strike="noStrike">
                <a:latin typeface="Arial"/>
              </a:rPr>
              <a:t>Siehe dazu auch Modalsplit in Deutschland  in „Mobilität in Deutschand – Zeitreihenbericht 2002 – 2008 – 2017“</a:t>
            </a:r>
            <a:endParaRPr b="0" lang="de-DE" sz="1400" spc="-1" strike="noStrike">
              <a:latin typeface="Arial"/>
            </a:endParaRPr>
          </a:p>
          <a:p>
            <a:r>
              <a:rPr b="0" lang="de-DE" sz="1400" spc="-1" strike="noStrike">
                <a:latin typeface="Arial"/>
                <a:hlinkClick r:id="rId1"/>
              </a:rPr>
              <a:t>http://www.mobilitaet-in-deutschland.de/pdf/MiD2017_Zeitreihenbericht_2002_2008_2017.pdf</a:t>
            </a:r>
            <a:endParaRPr b="0" lang="de-DE" sz="1400" spc="-1" strike="noStrike">
              <a:latin typeface="Arial"/>
            </a:endParaRPr>
          </a:p>
          <a:p>
            <a:endParaRPr b="0" lang="de-DE" sz="1400" spc="-1" strike="noStrike">
              <a:latin typeface="Arial"/>
            </a:endParaRPr>
          </a:p>
          <a:p>
            <a:r>
              <a:rPr b="0" lang="de-DE" sz="1400" spc="-1" strike="noStrike">
                <a:latin typeface="Arial"/>
              </a:rPr>
              <a:t>Seite 50</a:t>
            </a:r>
            <a:endParaRPr b="0" lang="de-DE" sz="1400" spc="-1" strike="noStrike">
              <a:latin typeface="Arial"/>
            </a:endParaRPr>
          </a:p>
          <a:p>
            <a:endParaRPr b="0" lang="de-DE" sz="1400" spc="-1" strike="noStrike">
              <a:latin typeface="Arial"/>
            </a:endParaRPr>
          </a:p>
          <a:p>
            <a:endParaRPr b="0" lang="de-DE" sz="14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146160" y="81000"/>
            <a:ext cx="6369840" cy="1100880"/>
          </a:xfrm>
          <a:prstGeom prst="rect">
            <a:avLst/>
          </a:prstGeom>
          <a:noFill/>
          <a:ln w="0">
            <a:noFill/>
          </a:ln>
        </p:spPr>
        <p:style>
          <a:lnRef idx="0"/>
          <a:fillRef idx="0"/>
          <a:effectRef idx="0"/>
          <a:fontRef idx="minor"/>
        </p:style>
        <p:txBody>
          <a:bodyPr lIns="0" rIns="0" tIns="0" bIns="0">
            <a:noAutofit/>
          </a:bodyPr>
          <a:p>
            <a:pPr>
              <a:lnSpc>
                <a:spcPct val="90000"/>
              </a:lnSpc>
            </a:pPr>
            <a:r>
              <a:rPr b="1" lang="de-DE" sz="4000" spc="194" strike="noStrike" cap="all">
                <a:solidFill>
                  <a:srgbClr val="e3051b"/>
                </a:solidFill>
                <a:latin typeface="Meta Head IGM Cond Black"/>
                <a:ea typeface="DejaVu Sans"/>
              </a:rPr>
              <a:t>Realität der Mobilität II</a:t>
            </a:r>
            <a:br/>
            <a:r>
              <a:rPr b="1" lang="de-DE" sz="2800" spc="194" strike="noStrike" cap="all">
                <a:solidFill>
                  <a:srgbClr val="e3051b"/>
                </a:solidFill>
                <a:latin typeface="Meta Head IGM Cond Black"/>
                <a:ea typeface="DejaVu Sans"/>
              </a:rPr>
              <a:t>1976-2018</a:t>
            </a:r>
            <a:br/>
            <a:endParaRPr b="0" lang="de-DE" sz="2800" spc="-1" strike="noStrike">
              <a:latin typeface="Arial"/>
            </a:endParaRPr>
          </a:p>
        </p:txBody>
      </p:sp>
      <p:pic>
        <p:nvPicPr>
          <p:cNvPr id="146" name="Grafik 7" descr=""/>
          <p:cNvPicPr/>
          <p:nvPr/>
        </p:nvPicPr>
        <p:blipFill>
          <a:blip r:embed="rId1"/>
          <a:stretch/>
        </p:blipFill>
        <p:spPr>
          <a:xfrm>
            <a:off x="146160" y="1095840"/>
            <a:ext cx="5527800" cy="3605760"/>
          </a:xfrm>
          <a:prstGeom prst="rect">
            <a:avLst/>
          </a:prstGeom>
          <a:ln w="0">
            <a:noFill/>
          </a:ln>
        </p:spPr>
      </p:pic>
      <p:pic>
        <p:nvPicPr>
          <p:cNvPr id="147" name="Grafik 3" descr=""/>
          <p:cNvPicPr/>
          <p:nvPr/>
        </p:nvPicPr>
        <p:blipFill>
          <a:blip r:embed="rId2"/>
          <a:stretch/>
        </p:blipFill>
        <p:spPr>
          <a:xfrm>
            <a:off x="5675040" y="2113920"/>
            <a:ext cx="3329280" cy="2515320"/>
          </a:xfrm>
          <a:prstGeom prst="rect">
            <a:avLst/>
          </a:prstGeom>
          <a:ln w="0">
            <a:noFill/>
          </a:ln>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CustomShape 1"/>
          <p:cNvSpPr/>
          <p:nvPr/>
        </p:nvSpPr>
        <p:spPr>
          <a:xfrm>
            <a:off x="146160" y="81000"/>
            <a:ext cx="7538040" cy="759600"/>
          </a:xfrm>
          <a:prstGeom prst="rect">
            <a:avLst/>
          </a:prstGeom>
          <a:noFill/>
          <a:ln w="0">
            <a:noFill/>
          </a:ln>
        </p:spPr>
        <p:style>
          <a:lnRef idx="0"/>
          <a:fillRef idx="0"/>
          <a:effectRef idx="0"/>
          <a:fontRef idx="minor"/>
        </p:style>
        <p:txBody>
          <a:bodyPr lIns="0" rIns="0" tIns="0" bIns="0">
            <a:noAutofit/>
          </a:bodyPr>
          <a:p>
            <a:pPr>
              <a:lnSpc>
                <a:spcPct val="90000"/>
              </a:lnSpc>
            </a:pPr>
            <a:r>
              <a:rPr b="1" lang="de-DE" sz="4000" spc="194" strike="noStrike" cap="all">
                <a:solidFill>
                  <a:srgbClr val="e3051b"/>
                </a:solidFill>
                <a:latin typeface="Meta Head IGM Cond Black"/>
                <a:ea typeface="DejaVu Sans"/>
              </a:rPr>
              <a:t>Realität der Mobilität III</a:t>
            </a:r>
            <a:br/>
            <a:r>
              <a:rPr b="1" lang="de-DE" sz="1800" spc="194" strike="noStrike" cap="all">
                <a:solidFill>
                  <a:srgbClr val="e3051b"/>
                </a:solidFill>
                <a:latin typeface="Meta Head IGM Cond Black"/>
                <a:ea typeface="DejaVu Sans"/>
              </a:rPr>
              <a:t>LebensPhasen Geschlechtsdifferenzierung Verkehrsmittel</a:t>
            </a:r>
            <a:br/>
            <a:endParaRPr b="0" lang="de-DE" sz="1800" spc="-1" strike="noStrike">
              <a:latin typeface="Arial"/>
            </a:endParaRPr>
          </a:p>
        </p:txBody>
      </p:sp>
      <p:sp>
        <p:nvSpPr>
          <p:cNvPr id="149" name="TextShape 2"/>
          <p:cNvSpPr txBox="1"/>
          <p:nvPr/>
        </p:nvSpPr>
        <p:spPr>
          <a:xfrm>
            <a:off x="540000" y="1620000"/>
            <a:ext cx="7740000" cy="3161880"/>
          </a:xfrm>
          <a:prstGeom prst="rect">
            <a:avLst/>
          </a:prstGeom>
          <a:noFill/>
          <a:ln w="0">
            <a:noFill/>
          </a:ln>
        </p:spPr>
        <p:txBody>
          <a:bodyPr lIns="90000" rIns="90000" tIns="45000" bIns="45000">
            <a:noAutofit/>
          </a:bodyPr>
          <a:p>
            <a:r>
              <a:rPr b="0" lang="de-DE" sz="1400" spc="-1" strike="noStrike">
                <a:latin typeface="Arial"/>
              </a:rPr>
              <a:t>Siehe dazu Grafik „Tagestrecke nach Verkehrsmittel, Alter und Geschlecht“ </a:t>
            </a:r>
            <a:endParaRPr b="0" lang="de-DE" sz="1400" spc="-1" strike="noStrike">
              <a:latin typeface="Arial"/>
            </a:endParaRPr>
          </a:p>
          <a:p>
            <a:endParaRPr b="0" lang="de-DE" sz="1400" spc="-1" strike="noStrike">
              <a:latin typeface="Arial"/>
            </a:endParaRPr>
          </a:p>
          <a:p>
            <a:r>
              <a:rPr b="0" lang="de-DE" sz="1400" spc="-1" strike="noStrike">
                <a:latin typeface="Arial"/>
              </a:rPr>
              <a:t>auf Seite 52 von </a:t>
            </a:r>
            <a:endParaRPr b="0" lang="de-DE" sz="1400" spc="-1" strike="noStrike">
              <a:latin typeface="Arial"/>
            </a:endParaRPr>
          </a:p>
          <a:p>
            <a:r>
              <a:rPr b="0" lang="de-DE" sz="1400" spc="-1" strike="noStrike">
                <a:latin typeface="Arial"/>
              </a:rPr>
              <a:t>„</a:t>
            </a:r>
            <a:r>
              <a:rPr b="0" lang="de-DE" sz="1400" spc="-1" strike="noStrike">
                <a:latin typeface="Arial"/>
              </a:rPr>
              <a:t>Mobilität in Deutschland  - Ergebnisbericht“ </a:t>
            </a:r>
            <a:endParaRPr b="0" lang="de-DE" sz="1400" spc="-1" strike="noStrike">
              <a:latin typeface="Arial"/>
            </a:endParaRPr>
          </a:p>
          <a:p>
            <a:r>
              <a:rPr b="0" lang="de-DE" sz="1400" spc="-1" strike="noStrike">
                <a:latin typeface="Arial"/>
              </a:rPr>
              <a:t>unter </a:t>
            </a:r>
            <a:endParaRPr b="0" lang="de-DE" sz="1400" spc="-1" strike="noStrike">
              <a:latin typeface="Arial"/>
            </a:endParaRPr>
          </a:p>
          <a:p>
            <a:r>
              <a:rPr b="0" lang="de-DE" sz="1400" spc="-1" strike="noStrike">
                <a:latin typeface="Arial"/>
              </a:rPr>
              <a:t>https://www.bmvi.de/SharedDocs/DE/Anlage/G/mid-ergebnisbericht.pdf?__blob=publicationFile</a:t>
            </a:r>
            <a:endParaRPr b="0" lang="de-DE" sz="14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646363"/>
      </a:dk2>
      <a:lt2>
        <a:srgbClr val="ffffff"/>
      </a:lt2>
      <a:accent1>
        <a:srgbClr val="8f2c33"/>
      </a:accent1>
      <a:accent2>
        <a:srgbClr val="eab500"/>
      </a:accent2>
      <a:accent3>
        <a:srgbClr val="2f80ab"/>
      </a:accent3>
      <a:accent4>
        <a:srgbClr val="5b9945"/>
      </a:accent4>
      <a:accent5>
        <a:srgbClr val="646363"/>
      </a:accent5>
      <a:accent6>
        <a:srgbClr val="dadada"/>
      </a:accent6>
      <a:hlink>
        <a:srgbClr val="e3051b"/>
      </a:hlink>
      <a:folHlink>
        <a:srgbClr val="3c3c3b"/>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646363"/>
      </a:dk2>
      <a:lt2>
        <a:srgbClr val="ffffff"/>
      </a:lt2>
      <a:accent1>
        <a:srgbClr val="8f2c33"/>
      </a:accent1>
      <a:accent2>
        <a:srgbClr val="eab500"/>
      </a:accent2>
      <a:accent3>
        <a:srgbClr val="2f80ab"/>
      </a:accent3>
      <a:accent4>
        <a:srgbClr val="5b9945"/>
      </a:accent4>
      <a:accent5>
        <a:srgbClr val="646363"/>
      </a:accent5>
      <a:accent6>
        <a:srgbClr val="dadada"/>
      </a:accent6>
      <a:hlink>
        <a:srgbClr val="e3051b"/>
      </a:hlink>
      <a:folHlink>
        <a:srgbClr val="3c3c3b"/>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46363"/>
      </a:dk2>
      <a:lt2>
        <a:srgbClr val="ffffff"/>
      </a:lt2>
      <a:accent1>
        <a:srgbClr val="8f2c33"/>
      </a:accent1>
      <a:accent2>
        <a:srgbClr val="eab500"/>
      </a:accent2>
      <a:accent3>
        <a:srgbClr val="2f80ab"/>
      </a:accent3>
      <a:accent4>
        <a:srgbClr val="5b9945"/>
      </a:accent4>
      <a:accent5>
        <a:srgbClr val="646363"/>
      </a:accent5>
      <a:accent6>
        <a:srgbClr val="dadada"/>
      </a:accent6>
      <a:hlink>
        <a:srgbClr val="e3051b"/>
      </a:hlink>
      <a:folHlink>
        <a:srgbClr val="3c3c3b"/>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blank</Template>
  <TotalTime>25</TotalTime>
  <Application>LibreOffice/7.0.6.2$Windows_X86_64 LibreOffice_project/144abb84a525d8e30c9dbbefa69cbbf2d8d4ae3b</Application>
  <AppVersion>15.0000</AppVersion>
  <Words>1830</Words>
  <Paragraphs>65</Paragraphs>
  <Company>IG Metall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2020-10-27T12:18:27Z</dcterms:created>
  <dc:creator>Mayer, Katrin</dc:creator>
  <dc:description/>
  <dc:language>de-DE</dc:language>
  <cp:lastModifiedBy/>
  <dcterms:modified xsi:type="dcterms:W3CDTF">2021-10-24T20:52:19Z</dcterms:modified>
  <cp:revision>54</cp:revision>
  <dc:subject/>
  <dc:title>Fakten vs Fakenews „Rettet den Diesel“</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Bildschirmpräsentation (16:9)</vt:lpwstr>
  </property>
  <property fmtid="{D5CDD505-2E9C-101B-9397-08002B2CF9AE}" pid="3" name="Slides">
    <vt:i4>14</vt:i4>
  </property>
</Properties>
</file>